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2" r:id="rId4"/>
  </p:sldMasterIdLst>
  <p:sldIdLst>
    <p:sldId id="256" r:id="rId5"/>
    <p:sldId id="336" r:id="rId6"/>
    <p:sldId id="321" r:id="rId7"/>
    <p:sldId id="323" r:id="rId8"/>
    <p:sldId id="342" r:id="rId9"/>
    <p:sldId id="343" r:id="rId10"/>
    <p:sldId id="344" r:id="rId11"/>
    <p:sldId id="345" r:id="rId12"/>
    <p:sldId id="346" r:id="rId13"/>
    <p:sldId id="347" r:id="rId14"/>
    <p:sldId id="348" r:id="rId15"/>
    <p:sldId id="349" r:id="rId16"/>
    <p:sldId id="350" r:id="rId17"/>
    <p:sldId id="351" r:id="rId18"/>
    <p:sldId id="352" r:id="rId19"/>
    <p:sldId id="353" r:id="rId20"/>
    <p:sldId id="354" r:id="rId21"/>
    <p:sldId id="355" r:id="rId22"/>
    <p:sldId id="356" r:id="rId23"/>
    <p:sldId id="357" r:id="rId24"/>
    <p:sldId id="358" r:id="rId25"/>
    <p:sldId id="359" r:id="rId26"/>
    <p:sldId id="360" r:id="rId27"/>
    <p:sldId id="361" r:id="rId28"/>
    <p:sldId id="362" r:id="rId29"/>
    <p:sldId id="363" r:id="rId30"/>
    <p:sldId id="364" r:id="rId31"/>
    <p:sldId id="365" r:id="rId32"/>
    <p:sldId id="366" r:id="rId33"/>
    <p:sldId id="367" r:id="rId34"/>
    <p:sldId id="368" r:id="rId35"/>
    <p:sldId id="369" r:id="rId36"/>
    <p:sldId id="370" r:id="rId37"/>
    <p:sldId id="371" r:id="rId38"/>
    <p:sldId id="372" r:id="rId39"/>
    <p:sldId id="373" r:id="rId40"/>
    <p:sldId id="374" r:id="rId41"/>
    <p:sldId id="375" r:id="rId42"/>
    <p:sldId id="376" r:id="rId43"/>
    <p:sldId id="377" r:id="rId44"/>
    <p:sldId id="378" r:id="rId45"/>
    <p:sldId id="308" r:id="rId46"/>
    <p:sldId id="338" r:id="rId47"/>
    <p:sldId id="335" r:id="rId48"/>
    <p:sldId id="380" r:id="rId49"/>
    <p:sldId id="381" r:id="rId50"/>
    <p:sldId id="382" r:id="rId51"/>
    <p:sldId id="383" r:id="rId52"/>
    <p:sldId id="384" r:id="rId53"/>
    <p:sldId id="385" r:id="rId54"/>
    <p:sldId id="389" r:id="rId55"/>
    <p:sldId id="390" r:id="rId56"/>
    <p:sldId id="332" r:id="rId57"/>
    <p:sldId id="333" r:id="rId58"/>
    <p:sldId id="293" r:id="rId59"/>
    <p:sldId id="292" r:id="rId6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rednji stil 2 - Isticanj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autoAdjust="0"/>
    <p:restoredTop sz="98629" autoAdjust="0"/>
  </p:normalViewPr>
  <p:slideViewPr>
    <p:cSldViewPr>
      <p:cViewPr varScale="1">
        <p:scale>
          <a:sx n="114" d="100"/>
          <a:sy n="114" d="100"/>
        </p:scale>
        <p:origin x="2184" y="96"/>
      </p:cViewPr>
      <p:guideLst>
        <p:guide orient="horz" pos="2160"/>
        <p:guide pos="2880"/>
      </p:guideLst>
    </p:cSldViewPr>
  </p:slideViewPr>
  <p:outlineViewPr>
    <p:cViewPr>
      <p:scale>
        <a:sx n="33" d="100"/>
        <a:sy n="33" d="100"/>
      </p:scale>
      <p:origin x="0" y="39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an Marin" userId="c5449b67-ca53-45d9-ab8e-595f42c69c8e" providerId="ADAL" clId="{BD30FABF-17F5-4D08-BBA6-2F18F74FE5ED}"/>
    <pc:docChg chg="undo custSel addSld delSld modSld sldOrd">
      <pc:chgData name="Ivan Marin" userId="c5449b67-ca53-45d9-ab8e-595f42c69c8e" providerId="ADAL" clId="{BD30FABF-17F5-4D08-BBA6-2F18F74FE5ED}" dt="2021-09-14T12:04:56.827" v="6027" actId="20577"/>
      <pc:docMkLst>
        <pc:docMk/>
      </pc:docMkLst>
      <pc:sldChg chg="modSp">
        <pc:chgData name="Ivan Marin" userId="c5449b67-ca53-45d9-ab8e-595f42c69c8e" providerId="ADAL" clId="{BD30FABF-17F5-4D08-BBA6-2F18F74FE5ED}" dt="2021-09-14T12:04:56.827" v="6027" actId="20577"/>
        <pc:sldMkLst>
          <pc:docMk/>
          <pc:sldMk cId="0" sldId="292"/>
        </pc:sldMkLst>
        <pc:spChg chg="mod">
          <ac:chgData name="Ivan Marin" userId="c5449b67-ca53-45d9-ab8e-595f42c69c8e" providerId="ADAL" clId="{BD30FABF-17F5-4D08-BBA6-2F18F74FE5ED}" dt="2021-09-14T12:04:56.827" v="6027" actId="20577"/>
          <ac:spMkLst>
            <pc:docMk/>
            <pc:sldMk cId="0" sldId="292"/>
            <ac:spMk id="64514" creationId="{00000000-0000-0000-0000-000000000000}"/>
          </ac:spMkLst>
        </pc:spChg>
      </pc:sldChg>
      <pc:sldChg chg="modSp">
        <pc:chgData name="Ivan Marin" userId="c5449b67-ca53-45d9-ab8e-595f42c69c8e" providerId="ADAL" clId="{BD30FABF-17F5-4D08-BBA6-2F18F74FE5ED}" dt="2021-09-10T11:25:15.945" v="4867" actId="20577"/>
        <pc:sldMkLst>
          <pc:docMk/>
          <pc:sldMk cId="0" sldId="308"/>
        </pc:sldMkLst>
        <pc:spChg chg="mod">
          <ac:chgData name="Ivan Marin" userId="c5449b67-ca53-45d9-ab8e-595f42c69c8e" providerId="ADAL" clId="{BD30FABF-17F5-4D08-BBA6-2F18F74FE5ED}" dt="2021-09-10T11:25:15.945" v="4867" actId="20577"/>
          <ac:spMkLst>
            <pc:docMk/>
            <pc:sldMk cId="0" sldId="308"/>
            <ac:spMk id="2" creationId="{00000000-0000-0000-0000-000000000000}"/>
          </ac:spMkLst>
        </pc:spChg>
      </pc:sldChg>
      <pc:sldChg chg="modSp">
        <pc:chgData name="Ivan Marin" userId="c5449b67-ca53-45d9-ab8e-595f42c69c8e" providerId="ADAL" clId="{BD30FABF-17F5-4D08-BBA6-2F18F74FE5ED}" dt="2021-09-09T12:00:35.236" v="449" actId="20577"/>
        <pc:sldMkLst>
          <pc:docMk/>
          <pc:sldMk cId="1297800007" sldId="321"/>
        </pc:sldMkLst>
        <pc:graphicFrameChg chg="mod modGraphic">
          <ac:chgData name="Ivan Marin" userId="c5449b67-ca53-45d9-ab8e-595f42c69c8e" providerId="ADAL" clId="{BD30FABF-17F5-4D08-BBA6-2F18F74FE5ED}" dt="2021-09-09T12:00:35.236" v="449" actId="20577"/>
          <ac:graphicFrameMkLst>
            <pc:docMk/>
            <pc:sldMk cId="1297800007" sldId="321"/>
            <ac:graphicFrameMk id="4" creationId="{00000000-0000-0000-0000-000000000000}"/>
          </ac:graphicFrameMkLst>
        </pc:graphicFrameChg>
      </pc:sldChg>
      <pc:sldChg chg="modSp">
        <pc:chgData name="Ivan Marin" userId="c5449b67-ca53-45d9-ab8e-595f42c69c8e" providerId="ADAL" clId="{BD30FABF-17F5-4D08-BBA6-2F18F74FE5ED}" dt="2021-09-09T12:30:34.710" v="751" actId="20577"/>
        <pc:sldMkLst>
          <pc:docMk/>
          <pc:sldMk cId="3580371967" sldId="323"/>
        </pc:sldMkLst>
        <pc:graphicFrameChg chg="modGraphic">
          <ac:chgData name="Ivan Marin" userId="c5449b67-ca53-45d9-ab8e-595f42c69c8e" providerId="ADAL" clId="{BD30FABF-17F5-4D08-BBA6-2F18F74FE5ED}" dt="2021-09-09T12:30:34.710" v="751" actId="20577"/>
          <ac:graphicFrameMkLst>
            <pc:docMk/>
            <pc:sldMk cId="3580371967" sldId="323"/>
            <ac:graphicFrameMk id="4" creationId="{00000000-0000-0000-0000-000000000000}"/>
          </ac:graphicFrameMkLst>
        </pc:graphicFrameChg>
      </pc:sldChg>
      <pc:sldChg chg="modSp">
        <pc:chgData name="Ivan Marin" userId="c5449b67-ca53-45d9-ab8e-595f42c69c8e" providerId="ADAL" clId="{BD30FABF-17F5-4D08-BBA6-2F18F74FE5ED}" dt="2021-09-13T07:45:36.737" v="5984" actId="2711"/>
        <pc:sldMkLst>
          <pc:docMk/>
          <pc:sldMk cId="705273535" sldId="332"/>
        </pc:sldMkLst>
        <pc:spChg chg="mod">
          <ac:chgData name="Ivan Marin" userId="c5449b67-ca53-45d9-ab8e-595f42c69c8e" providerId="ADAL" clId="{BD30FABF-17F5-4D08-BBA6-2F18F74FE5ED}" dt="2021-09-13T07:45:36.737" v="5984" actId="2711"/>
          <ac:spMkLst>
            <pc:docMk/>
            <pc:sldMk cId="705273535" sldId="332"/>
            <ac:spMk id="3" creationId="{00000000-0000-0000-0000-000000000000}"/>
          </ac:spMkLst>
        </pc:spChg>
      </pc:sldChg>
      <pc:sldChg chg="modSp">
        <pc:chgData name="Ivan Marin" userId="c5449b67-ca53-45d9-ab8e-595f42c69c8e" providerId="ADAL" clId="{BD30FABF-17F5-4D08-BBA6-2F18F74FE5ED}" dt="2021-09-13T07:51:05.163" v="6025" actId="20577"/>
        <pc:sldMkLst>
          <pc:docMk/>
          <pc:sldMk cId="2343438024" sldId="333"/>
        </pc:sldMkLst>
        <pc:spChg chg="mod">
          <ac:chgData name="Ivan Marin" userId="c5449b67-ca53-45d9-ab8e-595f42c69c8e" providerId="ADAL" clId="{BD30FABF-17F5-4D08-BBA6-2F18F74FE5ED}" dt="2021-09-13T07:51:05.163" v="6025" actId="20577"/>
          <ac:spMkLst>
            <pc:docMk/>
            <pc:sldMk cId="2343438024" sldId="333"/>
            <ac:spMk id="2" creationId="{00000000-0000-0000-0000-000000000000}"/>
          </ac:spMkLst>
        </pc:spChg>
      </pc:sldChg>
      <pc:sldChg chg="modSp">
        <pc:chgData name="Ivan Marin" userId="c5449b67-ca53-45d9-ab8e-595f42c69c8e" providerId="ADAL" clId="{BD30FABF-17F5-4D08-BBA6-2F18F74FE5ED}" dt="2021-09-13T07:35:05.193" v="5965" actId="20577"/>
        <pc:sldMkLst>
          <pc:docMk/>
          <pc:sldMk cId="1128762201" sldId="335"/>
        </pc:sldMkLst>
        <pc:graphicFrameChg chg="mod modGraphic">
          <ac:chgData name="Ivan Marin" userId="c5449b67-ca53-45d9-ab8e-595f42c69c8e" providerId="ADAL" clId="{BD30FABF-17F5-4D08-BBA6-2F18F74FE5ED}" dt="2021-09-13T07:35:05.193" v="5965" actId="20577"/>
          <ac:graphicFrameMkLst>
            <pc:docMk/>
            <pc:sldMk cId="1128762201" sldId="335"/>
            <ac:graphicFrameMk id="4" creationId="{00000000-0000-0000-0000-000000000000}"/>
          </ac:graphicFrameMkLst>
        </pc:graphicFrameChg>
        <pc:graphicFrameChg chg="mod modGraphic">
          <ac:chgData name="Ivan Marin" userId="c5449b67-ca53-45d9-ab8e-595f42c69c8e" providerId="ADAL" clId="{BD30FABF-17F5-4D08-BBA6-2F18F74FE5ED}" dt="2021-09-10T12:11:18.289" v="5083" actId="20577"/>
          <ac:graphicFrameMkLst>
            <pc:docMk/>
            <pc:sldMk cId="1128762201" sldId="335"/>
            <ac:graphicFrameMk id="5" creationId="{D7492221-50F3-46B7-917C-B001D6917911}"/>
          </ac:graphicFrameMkLst>
        </pc:graphicFrameChg>
      </pc:sldChg>
      <pc:sldChg chg="modSp">
        <pc:chgData name="Ivan Marin" userId="c5449b67-ca53-45d9-ab8e-595f42c69c8e" providerId="ADAL" clId="{BD30FABF-17F5-4D08-BBA6-2F18F74FE5ED}" dt="2021-09-13T07:33:39.840" v="5941" actId="20577"/>
        <pc:sldMkLst>
          <pc:docMk/>
          <pc:sldMk cId="4206539454" sldId="336"/>
        </pc:sldMkLst>
        <pc:graphicFrameChg chg="modGraphic">
          <ac:chgData name="Ivan Marin" userId="c5449b67-ca53-45d9-ab8e-595f42c69c8e" providerId="ADAL" clId="{BD30FABF-17F5-4D08-BBA6-2F18F74FE5ED}" dt="2021-09-13T07:33:39.840" v="5941" actId="20577"/>
          <ac:graphicFrameMkLst>
            <pc:docMk/>
            <pc:sldMk cId="4206539454" sldId="336"/>
            <ac:graphicFrameMk id="2" creationId="{00000000-0000-0000-0000-000000000000}"/>
          </ac:graphicFrameMkLst>
        </pc:graphicFrameChg>
      </pc:sldChg>
      <pc:sldChg chg="modSp">
        <pc:chgData name="Ivan Marin" userId="c5449b67-ca53-45d9-ab8e-595f42c69c8e" providerId="ADAL" clId="{BD30FABF-17F5-4D08-BBA6-2F18F74FE5ED}" dt="2021-09-10T11:36:52.801" v="4951" actId="14100"/>
        <pc:sldMkLst>
          <pc:docMk/>
          <pc:sldMk cId="1481904471" sldId="338"/>
        </pc:sldMkLst>
        <pc:spChg chg="mod">
          <ac:chgData name="Ivan Marin" userId="c5449b67-ca53-45d9-ab8e-595f42c69c8e" providerId="ADAL" clId="{BD30FABF-17F5-4D08-BBA6-2F18F74FE5ED}" dt="2021-09-10T11:36:52.801" v="4951" actId="14100"/>
          <ac:spMkLst>
            <pc:docMk/>
            <pc:sldMk cId="1481904471" sldId="338"/>
            <ac:spMk id="2" creationId="{00000000-0000-0000-0000-000000000000}"/>
          </ac:spMkLst>
        </pc:spChg>
      </pc:sldChg>
      <pc:sldChg chg="modSp">
        <pc:chgData name="Ivan Marin" userId="c5449b67-ca53-45d9-ab8e-595f42c69c8e" providerId="ADAL" clId="{BD30FABF-17F5-4D08-BBA6-2F18F74FE5ED}" dt="2021-09-09T12:32:56.941" v="803" actId="20577"/>
        <pc:sldMkLst>
          <pc:docMk/>
          <pc:sldMk cId="210203011" sldId="342"/>
        </pc:sldMkLst>
        <pc:graphicFrameChg chg="modGraphic">
          <ac:chgData name="Ivan Marin" userId="c5449b67-ca53-45d9-ab8e-595f42c69c8e" providerId="ADAL" clId="{BD30FABF-17F5-4D08-BBA6-2F18F74FE5ED}" dt="2021-09-09T12:32:56.941" v="803" actId="20577"/>
          <ac:graphicFrameMkLst>
            <pc:docMk/>
            <pc:sldMk cId="210203011" sldId="342"/>
            <ac:graphicFrameMk id="4" creationId="{00000000-0000-0000-0000-000000000000}"/>
          </ac:graphicFrameMkLst>
        </pc:graphicFrameChg>
      </pc:sldChg>
      <pc:sldChg chg="modSp">
        <pc:chgData name="Ivan Marin" userId="c5449b67-ca53-45d9-ab8e-595f42c69c8e" providerId="ADAL" clId="{BD30FABF-17F5-4D08-BBA6-2F18F74FE5ED}" dt="2021-09-09T13:07:56.311" v="1074" actId="20577"/>
        <pc:sldMkLst>
          <pc:docMk/>
          <pc:sldMk cId="3957546068" sldId="343"/>
        </pc:sldMkLst>
        <pc:graphicFrameChg chg="mod modGraphic">
          <ac:chgData name="Ivan Marin" userId="c5449b67-ca53-45d9-ab8e-595f42c69c8e" providerId="ADAL" clId="{BD30FABF-17F5-4D08-BBA6-2F18F74FE5ED}" dt="2021-09-09T13:07:56.311" v="1074" actId="20577"/>
          <ac:graphicFrameMkLst>
            <pc:docMk/>
            <pc:sldMk cId="3957546068" sldId="343"/>
            <ac:graphicFrameMk id="4" creationId="{00000000-0000-0000-0000-000000000000}"/>
          </ac:graphicFrameMkLst>
        </pc:graphicFrameChg>
      </pc:sldChg>
      <pc:sldChg chg="modSp">
        <pc:chgData name="Ivan Marin" userId="c5449b67-ca53-45d9-ab8e-595f42c69c8e" providerId="ADAL" clId="{BD30FABF-17F5-4D08-BBA6-2F18F74FE5ED}" dt="2021-09-09T13:11:19.121" v="1149" actId="20577"/>
        <pc:sldMkLst>
          <pc:docMk/>
          <pc:sldMk cId="2502957534" sldId="344"/>
        </pc:sldMkLst>
        <pc:graphicFrameChg chg="modGraphic">
          <ac:chgData name="Ivan Marin" userId="c5449b67-ca53-45d9-ab8e-595f42c69c8e" providerId="ADAL" clId="{BD30FABF-17F5-4D08-BBA6-2F18F74FE5ED}" dt="2021-09-09T13:11:19.121" v="1149" actId="20577"/>
          <ac:graphicFrameMkLst>
            <pc:docMk/>
            <pc:sldMk cId="2502957534" sldId="344"/>
            <ac:graphicFrameMk id="4" creationId="{00000000-0000-0000-0000-000000000000}"/>
          </ac:graphicFrameMkLst>
        </pc:graphicFrameChg>
      </pc:sldChg>
      <pc:sldChg chg="modSp">
        <pc:chgData name="Ivan Marin" userId="c5449b67-ca53-45d9-ab8e-595f42c69c8e" providerId="ADAL" clId="{BD30FABF-17F5-4D08-BBA6-2F18F74FE5ED}" dt="2021-09-09T13:24:03.063" v="1426" actId="20577"/>
        <pc:sldMkLst>
          <pc:docMk/>
          <pc:sldMk cId="902715911" sldId="345"/>
        </pc:sldMkLst>
        <pc:graphicFrameChg chg="modGraphic">
          <ac:chgData name="Ivan Marin" userId="c5449b67-ca53-45d9-ab8e-595f42c69c8e" providerId="ADAL" clId="{BD30FABF-17F5-4D08-BBA6-2F18F74FE5ED}" dt="2021-09-09T13:24:03.063" v="1426" actId="20577"/>
          <ac:graphicFrameMkLst>
            <pc:docMk/>
            <pc:sldMk cId="902715911" sldId="345"/>
            <ac:graphicFrameMk id="4" creationId="{00000000-0000-0000-0000-000000000000}"/>
          </ac:graphicFrameMkLst>
        </pc:graphicFrameChg>
      </pc:sldChg>
      <pc:sldChg chg="modSp">
        <pc:chgData name="Ivan Marin" userId="c5449b67-ca53-45d9-ab8e-595f42c69c8e" providerId="ADAL" clId="{BD30FABF-17F5-4D08-BBA6-2F18F74FE5ED}" dt="2021-09-09T13:27:09.033" v="1510" actId="20577"/>
        <pc:sldMkLst>
          <pc:docMk/>
          <pc:sldMk cId="1530595096" sldId="346"/>
        </pc:sldMkLst>
        <pc:graphicFrameChg chg="modGraphic">
          <ac:chgData name="Ivan Marin" userId="c5449b67-ca53-45d9-ab8e-595f42c69c8e" providerId="ADAL" clId="{BD30FABF-17F5-4D08-BBA6-2F18F74FE5ED}" dt="2021-09-09T13:27:09.033" v="1510" actId="20577"/>
          <ac:graphicFrameMkLst>
            <pc:docMk/>
            <pc:sldMk cId="1530595096" sldId="346"/>
            <ac:graphicFrameMk id="4" creationId="{00000000-0000-0000-0000-000000000000}"/>
          </ac:graphicFrameMkLst>
        </pc:graphicFrameChg>
      </pc:sldChg>
      <pc:sldChg chg="modSp">
        <pc:chgData name="Ivan Marin" userId="c5449b67-ca53-45d9-ab8e-595f42c69c8e" providerId="ADAL" clId="{BD30FABF-17F5-4D08-BBA6-2F18F74FE5ED}" dt="2021-09-09T13:38:48.113" v="1795" actId="20577"/>
        <pc:sldMkLst>
          <pc:docMk/>
          <pc:sldMk cId="3123996909" sldId="347"/>
        </pc:sldMkLst>
        <pc:graphicFrameChg chg="modGraphic">
          <ac:chgData name="Ivan Marin" userId="c5449b67-ca53-45d9-ab8e-595f42c69c8e" providerId="ADAL" clId="{BD30FABF-17F5-4D08-BBA6-2F18F74FE5ED}" dt="2021-09-09T13:38:48.113" v="1795" actId="20577"/>
          <ac:graphicFrameMkLst>
            <pc:docMk/>
            <pc:sldMk cId="3123996909" sldId="347"/>
            <ac:graphicFrameMk id="4" creationId="{00000000-0000-0000-0000-000000000000}"/>
          </ac:graphicFrameMkLst>
        </pc:graphicFrameChg>
      </pc:sldChg>
      <pc:sldChg chg="modSp">
        <pc:chgData name="Ivan Marin" userId="c5449b67-ca53-45d9-ab8e-595f42c69c8e" providerId="ADAL" clId="{BD30FABF-17F5-4D08-BBA6-2F18F74FE5ED}" dt="2021-09-09T13:41:04.906" v="1871" actId="20577"/>
        <pc:sldMkLst>
          <pc:docMk/>
          <pc:sldMk cId="2224639582" sldId="348"/>
        </pc:sldMkLst>
        <pc:graphicFrameChg chg="modGraphic">
          <ac:chgData name="Ivan Marin" userId="c5449b67-ca53-45d9-ab8e-595f42c69c8e" providerId="ADAL" clId="{BD30FABF-17F5-4D08-BBA6-2F18F74FE5ED}" dt="2021-09-09T13:41:04.906" v="1871" actId="20577"/>
          <ac:graphicFrameMkLst>
            <pc:docMk/>
            <pc:sldMk cId="2224639582" sldId="348"/>
            <ac:graphicFrameMk id="4" creationId="{00000000-0000-0000-0000-000000000000}"/>
          </ac:graphicFrameMkLst>
        </pc:graphicFrameChg>
      </pc:sldChg>
      <pc:sldChg chg="modSp">
        <pc:chgData name="Ivan Marin" userId="c5449b67-ca53-45d9-ab8e-595f42c69c8e" providerId="ADAL" clId="{BD30FABF-17F5-4D08-BBA6-2F18F74FE5ED}" dt="2021-09-09T13:50:40.883" v="2048" actId="20577"/>
        <pc:sldMkLst>
          <pc:docMk/>
          <pc:sldMk cId="391390251" sldId="349"/>
        </pc:sldMkLst>
        <pc:graphicFrameChg chg="mod modGraphic">
          <ac:chgData name="Ivan Marin" userId="c5449b67-ca53-45d9-ab8e-595f42c69c8e" providerId="ADAL" clId="{BD30FABF-17F5-4D08-BBA6-2F18F74FE5ED}" dt="2021-09-09T13:50:40.883" v="2048" actId="20577"/>
          <ac:graphicFrameMkLst>
            <pc:docMk/>
            <pc:sldMk cId="391390251" sldId="349"/>
            <ac:graphicFrameMk id="4" creationId="{00000000-0000-0000-0000-000000000000}"/>
          </ac:graphicFrameMkLst>
        </pc:graphicFrameChg>
      </pc:sldChg>
      <pc:sldChg chg="modSp">
        <pc:chgData name="Ivan Marin" userId="c5449b67-ca53-45d9-ab8e-595f42c69c8e" providerId="ADAL" clId="{BD30FABF-17F5-4D08-BBA6-2F18F74FE5ED}" dt="2021-09-09T13:53:04.267" v="2089" actId="20577"/>
        <pc:sldMkLst>
          <pc:docMk/>
          <pc:sldMk cId="306904334" sldId="350"/>
        </pc:sldMkLst>
        <pc:graphicFrameChg chg="mod modGraphic">
          <ac:chgData name="Ivan Marin" userId="c5449b67-ca53-45d9-ab8e-595f42c69c8e" providerId="ADAL" clId="{BD30FABF-17F5-4D08-BBA6-2F18F74FE5ED}" dt="2021-09-09T13:53:04.267" v="2089" actId="20577"/>
          <ac:graphicFrameMkLst>
            <pc:docMk/>
            <pc:sldMk cId="306904334" sldId="350"/>
            <ac:graphicFrameMk id="4" creationId="{00000000-0000-0000-0000-000000000000}"/>
          </ac:graphicFrameMkLst>
        </pc:graphicFrameChg>
      </pc:sldChg>
      <pc:sldChg chg="modSp">
        <pc:chgData name="Ivan Marin" userId="c5449b67-ca53-45d9-ab8e-595f42c69c8e" providerId="ADAL" clId="{BD30FABF-17F5-4D08-BBA6-2F18F74FE5ED}" dt="2021-09-09T14:24:06.444" v="2247" actId="20577"/>
        <pc:sldMkLst>
          <pc:docMk/>
          <pc:sldMk cId="307193950" sldId="351"/>
        </pc:sldMkLst>
        <pc:graphicFrameChg chg="mod modGraphic">
          <ac:chgData name="Ivan Marin" userId="c5449b67-ca53-45d9-ab8e-595f42c69c8e" providerId="ADAL" clId="{BD30FABF-17F5-4D08-BBA6-2F18F74FE5ED}" dt="2021-09-09T14:24:06.444" v="2247" actId="20577"/>
          <ac:graphicFrameMkLst>
            <pc:docMk/>
            <pc:sldMk cId="307193950" sldId="351"/>
            <ac:graphicFrameMk id="4" creationId="{00000000-0000-0000-0000-000000000000}"/>
          </ac:graphicFrameMkLst>
        </pc:graphicFrameChg>
      </pc:sldChg>
      <pc:sldChg chg="modSp">
        <pc:chgData name="Ivan Marin" userId="c5449b67-ca53-45d9-ab8e-595f42c69c8e" providerId="ADAL" clId="{BD30FABF-17F5-4D08-BBA6-2F18F74FE5ED}" dt="2021-09-09T14:26:23.709" v="2279" actId="20577"/>
        <pc:sldMkLst>
          <pc:docMk/>
          <pc:sldMk cId="1343937906" sldId="352"/>
        </pc:sldMkLst>
        <pc:graphicFrameChg chg="mod modGraphic">
          <ac:chgData name="Ivan Marin" userId="c5449b67-ca53-45d9-ab8e-595f42c69c8e" providerId="ADAL" clId="{BD30FABF-17F5-4D08-BBA6-2F18F74FE5ED}" dt="2021-09-09T14:26:23.709" v="2279" actId="20577"/>
          <ac:graphicFrameMkLst>
            <pc:docMk/>
            <pc:sldMk cId="1343937906" sldId="352"/>
            <ac:graphicFrameMk id="4" creationId="{00000000-0000-0000-0000-000000000000}"/>
          </ac:graphicFrameMkLst>
        </pc:graphicFrameChg>
      </pc:sldChg>
      <pc:sldChg chg="modSp">
        <pc:chgData name="Ivan Marin" userId="c5449b67-ca53-45d9-ab8e-595f42c69c8e" providerId="ADAL" clId="{BD30FABF-17F5-4D08-BBA6-2F18F74FE5ED}" dt="2021-09-10T08:09:24.716" v="2437" actId="20577"/>
        <pc:sldMkLst>
          <pc:docMk/>
          <pc:sldMk cId="1379074478" sldId="353"/>
        </pc:sldMkLst>
        <pc:graphicFrameChg chg="mod modGraphic">
          <ac:chgData name="Ivan Marin" userId="c5449b67-ca53-45d9-ab8e-595f42c69c8e" providerId="ADAL" clId="{BD30FABF-17F5-4D08-BBA6-2F18F74FE5ED}" dt="2021-09-10T08:09:24.716" v="2437" actId="20577"/>
          <ac:graphicFrameMkLst>
            <pc:docMk/>
            <pc:sldMk cId="1379074478" sldId="353"/>
            <ac:graphicFrameMk id="4" creationId="{00000000-0000-0000-0000-000000000000}"/>
          </ac:graphicFrameMkLst>
        </pc:graphicFrameChg>
      </pc:sldChg>
      <pc:sldChg chg="modSp">
        <pc:chgData name="Ivan Marin" userId="c5449b67-ca53-45d9-ab8e-595f42c69c8e" providerId="ADAL" clId="{BD30FABF-17F5-4D08-BBA6-2F18F74FE5ED}" dt="2021-09-10T08:12:01.947" v="2464" actId="20577"/>
        <pc:sldMkLst>
          <pc:docMk/>
          <pc:sldMk cId="3015972151" sldId="354"/>
        </pc:sldMkLst>
        <pc:graphicFrameChg chg="mod modGraphic">
          <ac:chgData name="Ivan Marin" userId="c5449b67-ca53-45d9-ab8e-595f42c69c8e" providerId="ADAL" clId="{BD30FABF-17F5-4D08-BBA6-2F18F74FE5ED}" dt="2021-09-10T08:12:01.947" v="2464" actId="20577"/>
          <ac:graphicFrameMkLst>
            <pc:docMk/>
            <pc:sldMk cId="3015972151" sldId="354"/>
            <ac:graphicFrameMk id="4" creationId="{00000000-0000-0000-0000-000000000000}"/>
          </ac:graphicFrameMkLst>
        </pc:graphicFrameChg>
      </pc:sldChg>
      <pc:sldChg chg="modSp">
        <pc:chgData name="Ivan Marin" userId="c5449b67-ca53-45d9-ab8e-595f42c69c8e" providerId="ADAL" clId="{BD30FABF-17F5-4D08-BBA6-2F18F74FE5ED}" dt="2021-09-10T08:28:00.382" v="2633" actId="20577"/>
        <pc:sldMkLst>
          <pc:docMk/>
          <pc:sldMk cId="3898834372" sldId="355"/>
        </pc:sldMkLst>
        <pc:graphicFrameChg chg="mod modGraphic">
          <ac:chgData name="Ivan Marin" userId="c5449b67-ca53-45d9-ab8e-595f42c69c8e" providerId="ADAL" clId="{BD30FABF-17F5-4D08-BBA6-2F18F74FE5ED}" dt="2021-09-10T08:28:00.382" v="2633" actId="20577"/>
          <ac:graphicFrameMkLst>
            <pc:docMk/>
            <pc:sldMk cId="3898834372" sldId="355"/>
            <ac:graphicFrameMk id="4" creationId="{00000000-0000-0000-0000-000000000000}"/>
          </ac:graphicFrameMkLst>
        </pc:graphicFrameChg>
      </pc:sldChg>
      <pc:sldChg chg="modSp">
        <pc:chgData name="Ivan Marin" userId="c5449b67-ca53-45d9-ab8e-595f42c69c8e" providerId="ADAL" clId="{BD30FABF-17F5-4D08-BBA6-2F18F74FE5ED}" dt="2021-09-10T08:30:07.822" v="2680" actId="20577"/>
        <pc:sldMkLst>
          <pc:docMk/>
          <pc:sldMk cId="784737608" sldId="356"/>
        </pc:sldMkLst>
        <pc:graphicFrameChg chg="mod modGraphic">
          <ac:chgData name="Ivan Marin" userId="c5449b67-ca53-45d9-ab8e-595f42c69c8e" providerId="ADAL" clId="{BD30FABF-17F5-4D08-BBA6-2F18F74FE5ED}" dt="2021-09-10T08:30:07.822" v="2680" actId="20577"/>
          <ac:graphicFrameMkLst>
            <pc:docMk/>
            <pc:sldMk cId="784737608" sldId="356"/>
            <ac:graphicFrameMk id="4" creationId="{00000000-0000-0000-0000-000000000000}"/>
          </ac:graphicFrameMkLst>
        </pc:graphicFrameChg>
      </pc:sldChg>
      <pc:sldChg chg="modSp">
        <pc:chgData name="Ivan Marin" userId="c5449b67-ca53-45d9-ab8e-595f42c69c8e" providerId="ADAL" clId="{BD30FABF-17F5-4D08-BBA6-2F18F74FE5ED}" dt="2021-09-10T08:40:03.052" v="2857" actId="20577"/>
        <pc:sldMkLst>
          <pc:docMk/>
          <pc:sldMk cId="4135285551" sldId="357"/>
        </pc:sldMkLst>
        <pc:graphicFrameChg chg="mod modGraphic">
          <ac:chgData name="Ivan Marin" userId="c5449b67-ca53-45d9-ab8e-595f42c69c8e" providerId="ADAL" clId="{BD30FABF-17F5-4D08-BBA6-2F18F74FE5ED}" dt="2021-09-10T08:40:03.052" v="2857" actId="20577"/>
          <ac:graphicFrameMkLst>
            <pc:docMk/>
            <pc:sldMk cId="4135285551" sldId="357"/>
            <ac:graphicFrameMk id="4" creationId="{00000000-0000-0000-0000-000000000000}"/>
          </ac:graphicFrameMkLst>
        </pc:graphicFrameChg>
      </pc:sldChg>
      <pc:sldChg chg="modSp">
        <pc:chgData name="Ivan Marin" userId="c5449b67-ca53-45d9-ab8e-595f42c69c8e" providerId="ADAL" clId="{BD30FABF-17F5-4D08-BBA6-2F18F74FE5ED}" dt="2021-09-10T08:41:52.907" v="2894" actId="20577"/>
        <pc:sldMkLst>
          <pc:docMk/>
          <pc:sldMk cId="571919613" sldId="358"/>
        </pc:sldMkLst>
        <pc:graphicFrameChg chg="mod modGraphic">
          <ac:chgData name="Ivan Marin" userId="c5449b67-ca53-45d9-ab8e-595f42c69c8e" providerId="ADAL" clId="{BD30FABF-17F5-4D08-BBA6-2F18F74FE5ED}" dt="2021-09-10T08:41:52.907" v="2894" actId="20577"/>
          <ac:graphicFrameMkLst>
            <pc:docMk/>
            <pc:sldMk cId="571919613" sldId="358"/>
            <ac:graphicFrameMk id="4" creationId="{00000000-0000-0000-0000-000000000000}"/>
          </ac:graphicFrameMkLst>
        </pc:graphicFrameChg>
      </pc:sldChg>
      <pc:sldChg chg="modSp">
        <pc:chgData name="Ivan Marin" userId="c5449b67-ca53-45d9-ab8e-595f42c69c8e" providerId="ADAL" clId="{BD30FABF-17F5-4D08-BBA6-2F18F74FE5ED}" dt="2021-09-10T08:51:00.383" v="3063" actId="20577"/>
        <pc:sldMkLst>
          <pc:docMk/>
          <pc:sldMk cId="3313441560" sldId="359"/>
        </pc:sldMkLst>
        <pc:graphicFrameChg chg="mod modGraphic">
          <ac:chgData name="Ivan Marin" userId="c5449b67-ca53-45d9-ab8e-595f42c69c8e" providerId="ADAL" clId="{BD30FABF-17F5-4D08-BBA6-2F18F74FE5ED}" dt="2021-09-10T08:51:00.383" v="3063" actId="20577"/>
          <ac:graphicFrameMkLst>
            <pc:docMk/>
            <pc:sldMk cId="3313441560" sldId="359"/>
            <ac:graphicFrameMk id="4" creationId="{00000000-0000-0000-0000-000000000000}"/>
          </ac:graphicFrameMkLst>
        </pc:graphicFrameChg>
      </pc:sldChg>
      <pc:sldChg chg="modSp">
        <pc:chgData name="Ivan Marin" userId="c5449b67-ca53-45d9-ab8e-595f42c69c8e" providerId="ADAL" clId="{BD30FABF-17F5-4D08-BBA6-2F18F74FE5ED}" dt="2021-09-10T08:52:46.422" v="3097" actId="20577"/>
        <pc:sldMkLst>
          <pc:docMk/>
          <pc:sldMk cId="965665287" sldId="360"/>
        </pc:sldMkLst>
        <pc:graphicFrameChg chg="mod modGraphic">
          <ac:chgData name="Ivan Marin" userId="c5449b67-ca53-45d9-ab8e-595f42c69c8e" providerId="ADAL" clId="{BD30FABF-17F5-4D08-BBA6-2F18F74FE5ED}" dt="2021-09-10T08:52:46.422" v="3097" actId="20577"/>
          <ac:graphicFrameMkLst>
            <pc:docMk/>
            <pc:sldMk cId="965665287" sldId="360"/>
            <ac:graphicFrameMk id="4" creationId="{00000000-0000-0000-0000-000000000000}"/>
          </ac:graphicFrameMkLst>
        </pc:graphicFrameChg>
      </pc:sldChg>
      <pc:sldChg chg="modSp">
        <pc:chgData name="Ivan Marin" userId="c5449b67-ca53-45d9-ab8e-595f42c69c8e" providerId="ADAL" clId="{BD30FABF-17F5-4D08-BBA6-2F18F74FE5ED}" dt="2021-09-10T09:00:50.298" v="3274" actId="20577"/>
        <pc:sldMkLst>
          <pc:docMk/>
          <pc:sldMk cId="1322992447" sldId="361"/>
        </pc:sldMkLst>
        <pc:graphicFrameChg chg="mod modGraphic">
          <ac:chgData name="Ivan Marin" userId="c5449b67-ca53-45d9-ab8e-595f42c69c8e" providerId="ADAL" clId="{BD30FABF-17F5-4D08-BBA6-2F18F74FE5ED}" dt="2021-09-10T09:00:50.298" v="3274" actId="20577"/>
          <ac:graphicFrameMkLst>
            <pc:docMk/>
            <pc:sldMk cId="1322992447" sldId="361"/>
            <ac:graphicFrameMk id="4" creationId="{00000000-0000-0000-0000-000000000000}"/>
          </ac:graphicFrameMkLst>
        </pc:graphicFrameChg>
      </pc:sldChg>
      <pc:sldChg chg="modSp">
        <pc:chgData name="Ivan Marin" userId="c5449b67-ca53-45d9-ab8e-595f42c69c8e" providerId="ADAL" clId="{BD30FABF-17F5-4D08-BBA6-2F18F74FE5ED}" dt="2021-09-10T09:02:57.009" v="3313" actId="20577"/>
        <pc:sldMkLst>
          <pc:docMk/>
          <pc:sldMk cId="4187672981" sldId="362"/>
        </pc:sldMkLst>
        <pc:graphicFrameChg chg="mod modGraphic">
          <ac:chgData name="Ivan Marin" userId="c5449b67-ca53-45d9-ab8e-595f42c69c8e" providerId="ADAL" clId="{BD30FABF-17F5-4D08-BBA6-2F18F74FE5ED}" dt="2021-09-10T09:02:57.009" v="3313" actId="20577"/>
          <ac:graphicFrameMkLst>
            <pc:docMk/>
            <pc:sldMk cId="4187672981" sldId="362"/>
            <ac:graphicFrameMk id="4" creationId="{00000000-0000-0000-0000-000000000000}"/>
          </ac:graphicFrameMkLst>
        </pc:graphicFrameChg>
      </pc:sldChg>
      <pc:sldChg chg="modSp">
        <pc:chgData name="Ivan Marin" userId="c5449b67-ca53-45d9-ab8e-595f42c69c8e" providerId="ADAL" clId="{BD30FABF-17F5-4D08-BBA6-2F18F74FE5ED}" dt="2021-09-10T09:11:01.693" v="3418" actId="20577"/>
        <pc:sldMkLst>
          <pc:docMk/>
          <pc:sldMk cId="1641147747" sldId="363"/>
        </pc:sldMkLst>
        <pc:graphicFrameChg chg="mod modGraphic">
          <ac:chgData name="Ivan Marin" userId="c5449b67-ca53-45d9-ab8e-595f42c69c8e" providerId="ADAL" clId="{BD30FABF-17F5-4D08-BBA6-2F18F74FE5ED}" dt="2021-09-10T09:11:01.693" v="3418" actId="20577"/>
          <ac:graphicFrameMkLst>
            <pc:docMk/>
            <pc:sldMk cId="1641147747" sldId="363"/>
            <ac:graphicFrameMk id="4" creationId="{00000000-0000-0000-0000-000000000000}"/>
          </ac:graphicFrameMkLst>
        </pc:graphicFrameChg>
      </pc:sldChg>
      <pc:sldChg chg="modSp">
        <pc:chgData name="Ivan Marin" userId="c5449b67-ca53-45d9-ab8e-595f42c69c8e" providerId="ADAL" clId="{BD30FABF-17F5-4D08-BBA6-2F18F74FE5ED}" dt="2021-09-10T09:12:59.997" v="3443" actId="20577"/>
        <pc:sldMkLst>
          <pc:docMk/>
          <pc:sldMk cId="293068945" sldId="364"/>
        </pc:sldMkLst>
        <pc:graphicFrameChg chg="mod modGraphic">
          <ac:chgData name="Ivan Marin" userId="c5449b67-ca53-45d9-ab8e-595f42c69c8e" providerId="ADAL" clId="{BD30FABF-17F5-4D08-BBA6-2F18F74FE5ED}" dt="2021-09-10T09:12:59.997" v="3443" actId="20577"/>
          <ac:graphicFrameMkLst>
            <pc:docMk/>
            <pc:sldMk cId="293068945" sldId="364"/>
            <ac:graphicFrameMk id="4" creationId="{00000000-0000-0000-0000-000000000000}"/>
          </ac:graphicFrameMkLst>
        </pc:graphicFrameChg>
      </pc:sldChg>
      <pc:sldChg chg="modSp">
        <pc:chgData name="Ivan Marin" userId="c5449b67-ca53-45d9-ab8e-595f42c69c8e" providerId="ADAL" clId="{BD30FABF-17F5-4D08-BBA6-2F18F74FE5ED}" dt="2021-09-10T09:19:45.564" v="3542" actId="20577"/>
        <pc:sldMkLst>
          <pc:docMk/>
          <pc:sldMk cId="98683610" sldId="365"/>
        </pc:sldMkLst>
        <pc:graphicFrameChg chg="mod modGraphic">
          <ac:chgData name="Ivan Marin" userId="c5449b67-ca53-45d9-ab8e-595f42c69c8e" providerId="ADAL" clId="{BD30FABF-17F5-4D08-BBA6-2F18F74FE5ED}" dt="2021-09-10T09:19:45.564" v="3542" actId="20577"/>
          <ac:graphicFrameMkLst>
            <pc:docMk/>
            <pc:sldMk cId="98683610" sldId="365"/>
            <ac:graphicFrameMk id="4" creationId="{00000000-0000-0000-0000-000000000000}"/>
          </ac:graphicFrameMkLst>
        </pc:graphicFrameChg>
      </pc:sldChg>
      <pc:sldChg chg="modSp">
        <pc:chgData name="Ivan Marin" userId="c5449b67-ca53-45d9-ab8e-595f42c69c8e" providerId="ADAL" clId="{BD30FABF-17F5-4D08-BBA6-2F18F74FE5ED}" dt="2021-09-10T09:32:26.633" v="3751"/>
        <pc:sldMkLst>
          <pc:docMk/>
          <pc:sldMk cId="1897622042" sldId="366"/>
        </pc:sldMkLst>
        <pc:graphicFrameChg chg="mod modGraphic">
          <ac:chgData name="Ivan Marin" userId="c5449b67-ca53-45d9-ab8e-595f42c69c8e" providerId="ADAL" clId="{BD30FABF-17F5-4D08-BBA6-2F18F74FE5ED}" dt="2021-09-10T09:32:26.633" v="3751"/>
          <ac:graphicFrameMkLst>
            <pc:docMk/>
            <pc:sldMk cId="1897622042" sldId="366"/>
            <ac:graphicFrameMk id="4" creationId="{00000000-0000-0000-0000-000000000000}"/>
          </ac:graphicFrameMkLst>
        </pc:graphicFrameChg>
      </pc:sldChg>
      <pc:sldChg chg="modSp">
        <pc:chgData name="Ivan Marin" userId="c5449b67-ca53-45d9-ab8e-595f42c69c8e" providerId="ADAL" clId="{BD30FABF-17F5-4D08-BBA6-2F18F74FE5ED}" dt="2021-09-10T09:32:06.217" v="3750" actId="20577"/>
        <pc:sldMkLst>
          <pc:docMk/>
          <pc:sldMk cId="4194193740" sldId="367"/>
        </pc:sldMkLst>
        <pc:graphicFrameChg chg="mod modGraphic">
          <ac:chgData name="Ivan Marin" userId="c5449b67-ca53-45d9-ab8e-595f42c69c8e" providerId="ADAL" clId="{BD30FABF-17F5-4D08-BBA6-2F18F74FE5ED}" dt="2021-09-10T09:32:06.217" v="3750" actId="20577"/>
          <ac:graphicFrameMkLst>
            <pc:docMk/>
            <pc:sldMk cId="4194193740" sldId="367"/>
            <ac:graphicFrameMk id="4" creationId="{00000000-0000-0000-0000-000000000000}"/>
          </ac:graphicFrameMkLst>
        </pc:graphicFrameChg>
      </pc:sldChg>
      <pc:sldChg chg="modSp">
        <pc:chgData name="Ivan Marin" userId="c5449b67-ca53-45d9-ab8e-595f42c69c8e" providerId="ADAL" clId="{BD30FABF-17F5-4D08-BBA6-2F18F74FE5ED}" dt="2021-09-10T09:34:09.800" v="3790" actId="20577"/>
        <pc:sldMkLst>
          <pc:docMk/>
          <pc:sldMk cId="537478689" sldId="368"/>
        </pc:sldMkLst>
        <pc:graphicFrameChg chg="mod modGraphic">
          <ac:chgData name="Ivan Marin" userId="c5449b67-ca53-45d9-ab8e-595f42c69c8e" providerId="ADAL" clId="{BD30FABF-17F5-4D08-BBA6-2F18F74FE5ED}" dt="2021-09-10T09:34:09.800" v="3790" actId="20577"/>
          <ac:graphicFrameMkLst>
            <pc:docMk/>
            <pc:sldMk cId="537478689" sldId="368"/>
            <ac:graphicFrameMk id="4" creationId="{00000000-0000-0000-0000-000000000000}"/>
          </ac:graphicFrameMkLst>
        </pc:graphicFrameChg>
      </pc:sldChg>
      <pc:sldChg chg="modSp">
        <pc:chgData name="Ivan Marin" userId="c5449b67-ca53-45d9-ab8e-595f42c69c8e" providerId="ADAL" clId="{BD30FABF-17F5-4D08-BBA6-2F18F74FE5ED}" dt="2021-09-10T09:44:02.871" v="3958" actId="20577"/>
        <pc:sldMkLst>
          <pc:docMk/>
          <pc:sldMk cId="4176223580" sldId="369"/>
        </pc:sldMkLst>
        <pc:graphicFrameChg chg="mod modGraphic">
          <ac:chgData name="Ivan Marin" userId="c5449b67-ca53-45d9-ab8e-595f42c69c8e" providerId="ADAL" clId="{BD30FABF-17F5-4D08-BBA6-2F18F74FE5ED}" dt="2021-09-10T09:44:02.871" v="3958" actId="20577"/>
          <ac:graphicFrameMkLst>
            <pc:docMk/>
            <pc:sldMk cId="4176223580" sldId="369"/>
            <ac:graphicFrameMk id="4" creationId="{00000000-0000-0000-0000-000000000000}"/>
          </ac:graphicFrameMkLst>
        </pc:graphicFrameChg>
      </pc:sldChg>
      <pc:sldChg chg="modSp">
        <pc:chgData name="Ivan Marin" userId="c5449b67-ca53-45d9-ab8e-595f42c69c8e" providerId="ADAL" clId="{BD30FABF-17F5-4D08-BBA6-2F18F74FE5ED}" dt="2021-09-10T09:46:15.023" v="3997" actId="20577"/>
        <pc:sldMkLst>
          <pc:docMk/>
          <pc:sldMk cId="2537189124" sldId="370"/>
        </pc:sldMkLst>
        <pc:graphicFrameChg chg="mod modGraphic">
          <ac:chgData name="Ivan Marin" userId="c5449b67-ca53-45d9-ab8e-595f42c69c8e" providerId="ADAL" clId="{BD30FABF-17F5-4D08-BBA6-2F18F74FE5ED}" dt="2021-09-10T09:46:15.023" v="3997" actId="20577"/>
          <ac:graphicFrameMkLst>
            <pc:docMk/>
            <pc:sldMk cId="2537189124" sldId="370"/>
            <ac:graphicFrameMk id="4" creationId="{00000000-0000-0000-0000-000000000000}"/>
          </ac:graphicFrameMkLst>
        </pc:graphicFrameChg>
      </pc:sldChg>
      <pc:sldChg chg="modSp">
        <pc:chgData name="Ivan Marin" userId="c5449b67-ca53-45d9-ab8e-595f42c69c8e" providerId="ADAL" clId="{BD30FABF-17F5-4D08-BBA6-2F18F74FE5ED}" dt="2021-09-10T09:54:02.335" v="4143" actId="20577"/>
        <pc:sldMkLst>
          <pc:docMk/>
          <pc:sldMk cId="2040579924" sldId="371"/>
        </pc:sldMkLst>
        <pc:graphicFrameChg chg="mod modGraphic">
          <ac:chgData name="Ivan Marin" userId="c5449b67-ca53-45d9-ab8e-595f42c69c8e" providerId="ADAL" clId="{BD30FABF-17F5-4D08-BBA6-2F18F74FE5ED}" dt="2021-09-10T09:54:02.335" v="4143" actId="20577"/>
          <ac:graphicFrameMkLst>
            <pc:docMk/>
            <pc:sldMk cId="2040579924" sldId="371"/>
            <ac:graphicFrameMk id="4" creationId="{00000000-0000-0000-0000-000000000000}"/>
          </ac:graphicFrameMkLst>
        </pc:graphicFrameChg>
      </pc:sldChg>
      <pc:sldChg chg="modSp">
        <pc:chgData name="Ivan Marin" userId="c5449b67-ca53-45d9-ab8e-595f42c69c8e" providerId="ADAL" clId="{BD30FABF-17F5-4D08-BBA6-2F18F74FE5ED}" dt="2021-09-10T09:57:09.709" v="4174" actId="20577"/>
        <pc:sldMkLst>
          <pc:docMk/>
          <pc:sldMk cId="373388395" sldId="372"/>
        </pc:sldMkLst>
        <pc:graphicFrameChg chg="mod modGraphic">
          <ac:chgData name="Ivan Marin" userId="c5449b67-ca53-45d9-ab8e-595f42c69c8e" providerId="ADAL" clId="{BD30FABF-17F5-4D08-BBA6-2F18F74FE5ED}" dt="2021-09-10T09:57:09.709" v="4174" actId="20577"/>
          <ac:graphicFrameMkLst>
            <pc:docMk/>
            <pc:sldMk cId="373388395" sldId="372"/>
            <ac:graphicFrameMk id="4" creationId="{00000000-0000-0000-0000-000000000000}"/>
          </ac:graphicFrameMkLst>
        </pc:graphicFrameChg>
      </pc:sldChg>
      <pc:sldChg chg="modSp">
        <pc:chgData name="Ivan Marin" userId="c5449b67-ca53-45d9-ab8e-595f42c69c8e" providerId="ADAL" clId="{BD30FABF-17F5-4D08-BBA6-2F18F74FE5ED}" dt="2021-09-10T10:03:27.327" v="4339" actId="20577"/>
        <pc:sldMkLst>
          <pc:docMk/>
          <pc:sldMk cId="2688142374" sldId="373"/>
        </pc:sldMkLst>
        <pc:graphicFrameChg chg="mod modGraphic">
          <ac:chgData name="Ivan Marin" userId="c5449b67-ca53-45d9-ab8e-595f42c69c8e" providerId="ADAL" clId="{BD30FABF-17F5-4D08-BBA6-2F18F74FE5ED}" dt="2021-09-10T10:03:27.327" v="4339" actId="20577"/>
          <ac:graphicFrameMkLst>
            <pc:docMk/>
            <pc:sldMk cId="2688142374" sldId="373"/>
            <ac:graphicFrameMk id="4" creationId="{00000000-0000-0000-0000-000000000000}"/>
          </ac:graphicFrameMkLst>
        </pc:graphicFrameChg>
      </pc:sldChg>
      <pc:sldChg chg="modSp">
        <pc:chgData name="Ivan Marin" userId="c5449b67-ca53-45d9-ab8e-595f42c69c8e" providerId="ADAL" clId="{BD30FABF-17F5-4D08-BBA6-2F18F74FE5ED}" dt="2021-09-10T10:05:37.318" v="4376" actId="20577"/>
        <pc:sldMkLst>
          <pc:docMk/>
          <pc:sldMk cId="136175498" sldId="374"/>
        </pc:sldMkLst>
        <pc:graphicFrameChg chg="mod modGraphic">
          <ac:chgData name="Ivan Marin" userId="c5449b67-ca53-45d9-ab8e-595f42c69c8e" providerId="ADAL" clId="{BD30FABF-17F5-4D08-BBA6-2F18F74FE5ED}" dt="2021-09-10T10:05:37.318" v="4376" actId="20577"/>
          <ac:graphicFrameMkLst>
            <pc:docMk/>
            <pc:sldMk cId="136175498" sldId="374"/>
            <ac:graphicFrameMk id="4" creationId="{00000000-0000-0000-0000-000000000000}"/>
          </ac:graphicFrameMkLst>
        </pc:graphicFrameChg>
      </pc:sldChg>
      <pc:sldChg chg="modSp">
        <pc:chgData name="Ivan Marin" userId="c5449b67-ca53-45d9-ab8e-595f42c69c8e" providerId="ADAL" clId="{BD30FABF-17F5-4D08-BBA6-2F18F74FE5ED}" dt="2021-09-10T10:12:52.101" v="4566" actId="20577"/>
        <pc:sldMkLst>
          <pc:docMk/>
          <pc:sldMk cId="1983282723" sldId="375"/>
        </pc:sldMkLst>
        <pc:graphicFrameChg chg="mod modGraphic">
          <ac:chgData name="Ivan Marin" userId="c5449b67-ca53-45d9-ab8e-595f42c69c8e" providerId="ADAL" clId="{BD30FABF-17F5-4D08-BBA6-2F18F74FE5ED}" dt="2021-09-10T10:12:52.101" v="4566" actId="20577"/>
          <ac:graphicFrameMkLst>
            <pc:docMk/>
            <pc:sldMk cId="1983282723" sldId="375"/>
            <ac:graphicFrameMk id="4" creationId="{00000000-0000-0000-0000-000000000000}"/>
          </ac:graphicFrameMkLst>
        </pc:graphicFrameChg>
      </pc:sldChg>
      <pc:sldChg chg="modSp">
        <pc:chgData name="Ivan Marin" userId="c5449b67-ca53-45d9-ab8e-595f42c69c8e" providerId="ADAL" clId="{BD30FABF-17F5-4D08-BBA6-2F18F74FE5ED}" dt="2021-09-10T10:14:39.566" v="4613" actId="20577"/>
        <pc:sldMkLst>
          <pc:docMk/>
          <pc:sldMk cId="709854572" sldId="376"/>
        </pc:sldMkLst>
        <pc:graphicFrameChg chg="mod modGraphic">
          <ac:chgData name="Ivan Marin" userId="c5449b67-ca53-45d9-ab8e-595f42c69c8e" providerId="ADAL" clId="{BD30FABF-17F5-4D08-BBA6-2F18F74FE5ED}" dt="2021-09-10T10:14:39.566" v="4613" actId="20577"/>
          <ac:graphicFrameMkLst>
            <pc:docMk/>
            <pc:sldMk cId="709854572" sldId="376"/>
            <ac:graphicFrameMk id="4" creationId="{00000000-0000-0000-0000-000000000000}"/>
          </ac:graphicFrameMkLst>
        </pc:graphicFrameChg>
      </pc:sldChg>
      <pc:sldChg chg="modSp">
        <pc:chgData name="Ivan Marin" userId="c5449b67-ca53-45d9-ab8e-595f42c69c8e" providerId="ADAL" clId="{BD30FABF-17F5-4D08-BBA6-2F18F74FE5ED}" dt="2021-09-10T10:20:51.581" v="4757" actId="20577"/>
        <pc:sldMkLst>
          <pc:docMk/>
          <pc:sldMk cId="273522278" sldId="377"/>
        </pc:sldMkLst>
        <pc:graphicFrameChg chg="mod modGraphic">
          <ac:chgData name="Ivan Marin" userId="c5449b67-ca53-45d9-ab8e-595f42c69c8e" providerId="ADAL" clId="{BD30FABF-17F5-4D08-BBA6-2F18F74FE5ED}" dt="2021-09-10T10:20:51.581" v="4757" actId="20577"/>
          <ac:graphicFrameMkLst>
            <pc:docMk/>
            <pc:sldMk cId="273522278" sldId="377"/>
            <ac:graphicFrameMk id="4" creationId="{00000000-0000-0000-0000-000000000000}"/>
          </ac:graphicFrameMkLst>
        </pc:graphicFrameChg>
      </pc:sldChg>
      <pc:sldChg chg="modSp">
        <pc:chgData name="Ivan Marin" userId="c5449b67-ca53-45d9-ab8e-595f42c69c8e" providerId="ADAL" clId="{BD30FABF-17F5-4D08-BBA6-2F18F74FE5ED}" dt="2021-09-10T10:23:24.062" v="4794" actId="20577"/>
        <pc:sldMkLst>
          <pc:docMk/>
          <pc:sldMk cId="3072392190" sldId="378"/>
        </pc:sldMkLst>
        <pc:graphicFrameChg chg="mod modGraphic">
          <ac:chgData name="Ivan Marin" userId="c5449b67-ca53-45d9-ab8e-595f42c69c8e" providerId="ADAL" clId="{BD30FABF-17F5-4D08-BBA6-2F18F74FE5ED}" dt="2021-09-10T10:23:24.062" v="4794" actId="20577"/>
          <ac:graphicFrameMkLst>
            <pc:docMk/>
            <pc:sldMk cId="3072392190" sldId="378"/>
            <ac:graphicFrameMk id="4" creationId="{00000000-0000-0000-0000-000000000000}"/>
          </ac:graphicFrameMkLst>
        </pc:graphicFrameChg>
      </pc:sldChg>
      <pc:sldChg chg="modSp">
        <pc:chgData name="Ivan Marin" userId="c5449b67-ca53-45d9-ab8e-595f42c69c8e" providerId="ADAL" clId="{BD30FABF-17F5-4D08-BBA6-2F18F74FE5ED}" dt="2021-09-10T12:21:27.259" v="5305" actId="20577"/>
        <pc:sldMkLst>
          <pc:docMk/>
          <pc:sldMk cId="2955710552" sldId="380"/>
        </pc:sldMkLst>
        <pc:graphicFrameChg chg="modGraphic">
          <ac:chgData name="Ivan Marin" userId="c5449b67-ca53-45d9-ab8e-595f42c69c8e" providerId="ADAL" clId="{BD30FABF-17F5-4D08-BBA6-2F18F74FE5ED}" dt="2021-09-10T12:21:27.259" v="5305" actId="20577"/>
          <ac:graphicFrameMkLst>
            <pc:docMk/>
            <pc:sldMk cId="2955710552" sldId="380"/>
            <ac:graphicFrameMk id="4" creationId="{00000000-0000-0000-0000-000000000000}"/>
          </ac:graphicFrameMkLst>
        </pc:graphicFrameChg>
      </pc:sldChg>
      <pc:sldChg chg="modSp">
        <pc:chgData name="Ivan Marin" userId="c5449b67-ca53-45d9-ab8e-595f42c69c8e" providerId="ADAL" clId="{BD30FABF-17F5-4D08-BBA6-2F18F74FE5ED}" dt="2021-09-10T12:23:01.275" v="5333" actId="20577"/>
        <pc:sldMkLst>
          <pc:docMk/>
          <pc:sldMk cId="3305150065" sldId="381"/>
        </pc:sldMkLst>
        <pc:graphicFrameChg chg="modGraphic">
          <ac:chgData name="Ivan Marin" userId="c5449b67-ca53-45d9-ab8e-595f42c69c8e" providerId="ADAL" clId="{BD30FABF-17F5-4D08-BBA6-2F18F74FE5ED}" dt="2021-09-10T12:23:01.275" v="5333" actId="20577"/>
          <ac:graphicFrameMkLst>
            <pc:docMk/>
            <pc:sldMk cId="3305150065" sldId="381"/>
            <ac:graphicFrameMk id="4" creationId="{00000000-0000-0000-0000-000000000000}"/>
          </ac:graphicFrameMkLst>
        </pc:graphicFrameChg>
      </pc:sldChg>
      <pc:sldChg chg="modSp">
        <pc:chgData name="Ivan Marin" userId="c5449b67-ca53-45d9-ab8e-595f42c69c8e" providerId="ADAL" clId="{BD30FABF-17F5-4D08-BBA6-2F18F74FE5ED}" dt="2021-09-10T12:31:06.995" v="5478" actId="20577"/>
        <pc:sldMkLst>
          <pc:docMk/>
          <pc:sldMk cId="3199929631" sldId="382"/>
        </pc:sldMkLst>
        <pc:graphicFrameChg chg="mod modGraphic">
          <ac:chgData name="Ivan Marin" userId="c5449b67-ca53-45d9-ab8e-595f42c69c8e" providerId="ADAL" clId="{BD30FABF-17F5-4D08-BBA6-2F18F74FE5ED}" dt="2021-09-10T12:31:06.995" v="5478" actId="20577"/>
          <ac:graphicFrameMkLst>
            <pc:docMk/>
            <pc:sldMk cId="3199929631" sldId="382"/>
            <ac:graphicFrameMk id="4" creationId="{00000000-0000-0000-0000-000000000000}"/>
          </ac:graphicFrameMkLst>
        </pc:graphicFrameChg>
      </pc:sldChg>
      <pc:sldChg chg="modSp">
        <pc:chgData name="Ivan Marin" userId="c5449b67-ca53-45d9-ab8e-595f42c69c8e" providerId="ADAL" clId="{BD30FABF-17F5-4D08-BBA6-2F18F74FE5ED}" dt="2021-09-10T12:36:31.411" v="5528" actId="20577"/>
        <pc:sldMkLst>
          <pc:docMk/>
          <pc:sldMk cId="734128464" sldId="383"/>
        </pc:sldMkLst>
        <pc:graphicFrameChg chg="modGraphic">
          <ac:chgData name="Ivan Marin" userId="c5449b67-ca53-45d9-ab8e-595f42c69c8e" providerId="ADAL" clId="{BD30FABF-17F5-4D08-BBA6-2F18F74FE5ED}" dt="2021-09-10T12:36:31.411" v="5528" actId="20577"/>
          <ac:graphicFrameMkLst>
            <pc:docMk/>
            <pc:sldMk cId="734128464" sldId="383"/>
            <ac:graphicFrameMk id="4" creationId="{00000000-0000-0000-0000-000000000000}"/>
          </ac:graphicFrameMkLst>
        </pc:graphicFrameChg>
      </pc:sldChg>
      <pc:sldChg chg="modSp">
        <pc:chgData name="Ivan Marin" userId="c5449b67-ca53-45d9-ab8e-595f42c69c8e" providerId="ADAL" clId="{BD30FABF-17F5-4D08-BBA6-2F18F74FE5ED}" dt="2021-09-10T12:54:20.899" v="5872" actId="20577"/>
        <pc:sldMkLst>
          <pc:docMk/>
          <pc:sldMk cId="607355698" sldId="384"/>
        </pc:sldMkLst>
        <pc:graphicFrameChg chg="mod modGraphic">
          <ac:chgData name="Ivan Marin" userId="c5449b67-ca53-45d9-ab8e-595f42c69c8e" providerId="ADAL" clId="{BD30FABF-17F5-4D08-BBA6-2F18F74FE5ED}" dt="2021-09-10T12:54:20.899" v="5872" actId="20577"/>
          <ac:graphicFrameMkLst>
            <pc:docMk/>
            <pc:sldMk cId="607355698" sldId="384"/>
            <ac:graphicFrameMk id="4" creationId="{00000000-0000-0000-0000-000000000000}"/>
          </ac:graphicFrameMkLst>
        </pc:graphicFrameChg>
      </pc:sldChg>
      <pc:sldChg chg="modSp ord">
        <pc:chgData name="Ivan Marin" userId="c5449b67-ca53-45d9-ab8e-595f42c69c8e" providerId="ADAL" clId="{BD30FABF-17F5-4D08-BBA6-2F18F74FE5ED}" dt="2021-09-10T12:56:36.373" v="5908" actId="20577"/>
        <pc:sldMkLst>
          <pc:docMk/>
          <pc:sldMk cId="810285687" sldId="385"/>
        </pc:sldMkLst>
        <pc:graphicFrameChg chg="mod modGraphic">
          <ac:chgData name="Ivan Marin" userId="c5449b67-ca53-45d9-ab8e-595f42c69c8e" providerId="ADAL" clId="{BD30FABF-17F5-4D08-BBA6-2F18F74FE5ED}" dt="2021-09-10T12:56:36.373" v="5908" actId="20577"/>
          <ac:graphicFrameMkLst>
            <pc:docMk/>
            <pc:sldMk cId="810285687" sldId="385"/>
            <ac:graphicFrameMk id="4" creationId="{00000000-0000-0000-0000-000000000000}"/>
          </ac:graphicFrameMkLst>
        </pc:graphicFrameChg>
      </pc:sldChg>
      <pc:sldChg chg="add ord">
        <pc:chgData name="Ivan Marin" userId="c5449b67-ca53-45d9-ab8e-595f42c69c8e" providerId="ADAL" clId="{BD30FABF-17F5-4D08-BBA6-2F18F74FE5ED}" dt="2021-09-10T12:48:13.534" v="5727"/>
        <pc:sldMkLst>
          <pc:docMk/>
          <pc:sldMk cId="3661430201" sldId="389"/>
        </pc:sldMkLst>
      </pc:sldChg>
      <pc:sldChg chg="add">
        <pc:chgData name="Ivan Marin" userId="c5449b67-ca53-45d9-ab8e-595f42c69c8e" providerId="ADAL" clId="{BD30FABF-17F5-4D08-BBA6-2F18F74FE5ED}" dt="2021-09-10T12:54:43.382" v="5873"/>
        <pc:sldMkLst>
          <pc:docMk/>
          <pc:sldMk cId="1659565481" sldId="390"/>
        </pc:sldMkLst>
      </pc:sldChg>
    </pc:docChg>
  </pc:docChgLst>
  <pc:docChgLst>
    <pc:chgData name="Ivan Marin" userId="c5449b67-ca53-45d9-ab8e-595f42c69c8e" providerId="ADAL" clId="{D9FB1A68-F6CB-4273-A44E-43DA9A5B444A}"/>
    <pc:docChg chg="modSld">
      <pc:chgData name="Ivan Marin" userId="c5449b67-ca53-45d9-ab8e-595f42c69c8e" providerId="ADAL" clId="{D9FB1A68-F6CB-4273-A44E-43DA9A5B444A}" dt="2021-09-09T08:56:05.624" v="24" actId="6549"/>
      <pc:docMkLst>
        <pc:docMk/>
      </pc:docMkLst>
      <pc:sldChg chg="modSp">
        <pc:chgData name="Ivan Marin" userId="c5449b67-ca53-45d9-ab8e-595f42c69c8e" providerId="ADAL" clId="{D9FB1A68-F6CB-4273-A44E-43DA9A5B444A}" dt="2021-09-09T08:56:05.624" v="24" actId="6549"/>
        <pc:sldMkLst>
          <pc:docMk/>
          <pc:sldMk cId="4206539454" sldId="336"/>
        </pc:sldMkLst>
        <pc:graphicFrameChg chg="modGraphic">
          <ac:chgData name="Ivan Marin" userId="c5449b67-ca53-45d9-ab8e-595f42c69c8e" providerId="ADAL" clId="{D9FB1A68-F6CB-4273-A44E-43DA9A5B444A}" dt="2021-09-09T08:56:05.624" v="24" actId="6549"/>
          <ac:graphicFrameMkLst>
            <pc:docMk/>
            <pc:sldMk cId="4206539454" sldId="336"/>
            <ac:graphicFrameMk id="2" creationId="{00000000-0000-0000-0000-000000000000}"/>
          </ac:graphicFrameMkLst>
        </pc:graphicFrame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7" name="Freeform 18"/>
            <p:cNvSpPr>
              <a:spLocks/>
            </p:cNvSpPr>
            <p:nvPr/>
          </p:nvSpPr>
          <p:spPr bwMode="auto">
            <a:xfrm>
              <a:off x="35443" y="5135526"/>
              <a:ext cx="9108557" cy="838200"/>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hr-HR" dirty="0"/>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endParaRPr lang="en-US" dirty="0"/>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dirty="0"/>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084C667F-8593-43F8-9902-EE779B31A1FB}" type="slidenum">
              <a:rPr lang="en-US" altLang="sr-Latn-RS"/>
              <a:pPr>
                <a:defRPr/>
              </a:pPr>
              <a:t>‹#›</a:t>
            </a:fld>
            <a:endParaRPr lang="en-US" altLang="sr-Latn-RS" dirty="0"/>
          </a:p>
        </p:txBody>
      </p:sp>
    </p:spTree>
    <p:extLst>
      <p:ext uri="{BB962C8B-B14F-4D97-AF65-F5344CB8AC3E}">
        <p14:creationId xmlns:p14="http://schemas.microsoft.com/office/powerpoint/2010/main" val="635681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0E659E24-BBD4-4D7C-B434-5BD84A66A309}" type="slidenum">
              <a:rPr lang="en-US" altLang="sr-Latn-RS"/>
              <a:pPr>
                <a:defRPr/>
              </a:pPr>
              <a:t>‹#›</a:t>
            </a:fld>
            <a:endParaRPr lang="en-US" altLang="sr-Latn-RS" dirty="0"/>
          </a:p>
        </p:txBody>
      </p:sp>
    </p:spTree>
    <p:extLst>
      <p:ext uri="{BB962C8B-B14F-4D97-AF65-F5344CB8AC3E}">
        <p14:creationId xmlns:p14="http://schemas.microsoft.com/office/powerpoint/2010/main" val="1707902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0EB3E595-A6A9-47BA-9B80-81E606EFC44C}" type="slidenum">
              <a:rPr lang="en-US" altLang="sr-Latn-RS"/>
              <a:pPr>
                <a:defRPr/>
              </a:pPr>
              <a:t>‹#›</a:t>
            </a:fld>
            <a:endParaRPr lang="en-US" altLang="sr-Latn-RS" dirty="0"/>
          </a:p>
        </p:txBody>
      </p:sp>
    </p:spTree>
    <p:extLst>
      <p:ext uri="{BB962C8B-B14F-4D97-AF65-F5344CB8AC3E}">
        <p14:creationId xmlns:p14="http://schemas.microsoft.com/office/powerpoint/2010/main" val="306418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p:cNvSpPr>
            <a:spLocks noGrp="1"/>
          </p:cNvSpPr>
          <p:nvPr>
            <p:ph type="dt" sz="half" idx="10"/>
          </p:nvPr>
        </p:nvSpPr>
        <p:spPr/>
        <p:txBody>
          <a:bodyPr/>
          <a:lstStyle>
            <a:lvl1pPr>
              <a:defRPr/>
            </a:lvl1pPr>
          </a:lstStyle>
          <a:p>
            <a:pPr>
              <a:defRPr/>
            </a:pPr>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dirty="0"/>
          </a:p>
        </p:txBody>
      </p:sp>
      <p:sp>
        <p:nvSpPr>
          <p:cNvPr id="6" name="Slide Number Placeholder 17"/>
          <p:cNvSpPr>
            <a:spLocks noGrp="1"/>
          </p:cNvSpPr>
          <p:nvPr>
            <p:ph type="sldNum" sz="quarter" idx="12"/>
          </p:nvPr>
        </p:nvSpPr>
        <p:spPr/>
        <p:txBody>
          <a:bodyPr/>
          <a:lstStyle>
            <a:lvl1pPr>
              <a:defRPr/>
            </a:lvl1pPr>
          </a:lstStyle>
          <a:p>
            <a:pPr>
              <a:defRPr/>
            </a:pPr>
            <a:fld id="{712C6396-0BC6-46A7-B741-BBCA81C2125A}" type="slidenum">
              <a:rPr lang="en-US" altLang="sr-Latn-RS"/>
              <a:pPr>
                <a:defRPr/>
              </a:pPr>
              <a:t>‹#›</a:t>
            </a:fld>
            <a:endParaRPr lang="en-US" altLang="sr-Latn-RS" dirty="0"/>
          </a:p>
        </p:txBody>
      </p:sp>
    </p:spTree>
    <p:extLst>
      <p:ext uri="{BB962C8B-B14F-4D97-AF65-F5344CB8AC3E}">
        <p14:creationId xmlns:p14="http://schemas.microsoft.com/office/powerpoint/2010/main" val="1591028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dirty="0"/>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dirty="0"/>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p:cNvSpPr>
            <a:spLocks noGrp="1"/>
          </p:cNvSpPr>
          <p:nvPr>
            <p:ph type="dt" sz="half" idx="10"/>
          </p:nvPr>
        </p:nvSpPr>
        <p:spPr/>
        <p:txBody>
          <a:bodyPr/>
          <a:lstStyle>
            <a:lvl1pPr>
              <a:defRPr/>
            </a:lvl1pPr>
            <a:extLst/>
          </a:lstStyle>
          <a:p>
            <a:pPr>
              <a:defRPr/>
            </a:pPr>
            <a:endParaRPr lang="en-US" dirty="0"/>
          </a:p>
        </p:txBody>
      </p:sp>
      <p:sp>
        <p:nvSpPr>
          <p:cNvPr id="7" name="Footer Placeholder 4"/>
          <p:cNvSpPr>
            <a:spLocks noGrp="1"/>
          </p:cNvSpPr>
          <p:nvPr>
            <p:ph type="ftr" sz="quarter" idx="11"/>
          </p:nvPr>
        </p:nvSpPr>
        <p:spPr/>
        <p:txBody>
          <a:bodyPr/>
          <a:lstStyle>
            <a:lvl1pPr>
              <a:defRPr/>
            </a:lvl1pPr>
            <a:extLst/>
          </a:lstStyle>
          <a:p>
            <a:pPr>
              <a:defRPr/>
            </a:pPr>
            <a:endParaRPr lang="en-US" dirty="0"/>
          </a:p>
        </p:txBody>
      </p:sp>
      <p:sp>
        <p:nvSpPr>
          <p:cNvPr id="8" name="Slide Number Placeholder 5"/>
          <p:cNvSpPr>
            <a:spLocks noGrp="1"/>
          </p:cNvSpPr>
          <p:nvPr>
            <p:ph type="sldNum" sz="quarter" idx="12"/>
          </p:nvPr>
        </p:nvSpPr>
        <p:spPr/>
        <p:txBody>
          <a:bodyPr/>
          <a:lstStyle>
            <a:lvl1pPr>
              <a:defRPr/>
            </a:lvl1pPr>
            <a:extLst/>
          </a:lstStyle>
          <a:p>
            <a:pPr>
              <a:defRPr/>
            </a:pPr>
            <a:fld id="{C3AAF560-FCF7-483D-AD88-483A3E348E8E}" type="slidenum">
              <a:rPr lang="en-US" altLang="sr-Latn-RS"/>
              <a:pPr>
                <a:defRPr/>
              </a:pPr>
              <a:t>‹#›</a:t>
            </a:fld>
            <a:endParaRPr lang="en-US" altLang="sr-Latn-RS" dirty="0"/>
          </a:p>
        </p:txBody>
      </p:sp>
    </p:spTree>
    <p:extLst>
      <p:ext uri="{BB962C8B-B14F-4D97-AF65-F5344CB8AC3E}">
        <p14:creationId xmlns:p14="http://schemas.microsoft.com/office/powerpoint/2010/main" val="278483378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p:cNvSpPr>
            <a:spLocks noGrp="1"/>
          </p:cNvSpPr>
          <p:nvPr>
            <p:ph type="dt" sz="half" idx="10"/>
          </p:nvPr>
        </p:nvSpPr>
        <p:spPr/>
        <p:txBody>
          <a:bodyPr/>
          <a:lstStyle>
            <a:lvl1pPr>
              <a:defRPr/>
            </a:lvl1pPr>
            <a:extLst/>
          </a:lstStyle>
          <a:p>
            <a:pPr>
              <a:defRPr/>
            </a:pPr>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dirty="0"/>
          </a:p>
        </p:txBody>
      </p:sp>
      <p:sp>
        <p:nvSpPr>
          <p:cNvPr id="7" name="Slide Number Placeholder 6"/>
          <p:cNvSpPr>
            <a:spLocks noGrp="1"/>
          </p:cNvSpPr>
          <p:nvPr>
            <p:ph type="sldNum" sz="quarter" idx="12"/>
          </p:nvPr>
        </p:nvSpPr>
        <p:spPr/>
        <p:txBody>
          <a:bodyPr/>
          <a:lstStyle>
            <a:lvl1pPr>
              <a:defRPr/>
            </a:lvl1pPr>
            <a:extLst/>
          </a:lstStyle>
          <a:p>
            <a:pPr>
              <a:defRPr/>
            </a:pPr>
            <a:fld id="{5CC6AC81-77AF-4CC1-9FF1-CF24C87A1A21}" type="slidenum">
              <a:rPr lang="en-US" altLang="sr-Latn-RS"/>
              <a:pPr>
                <a:defRPr/>
              </a:pPr>
              <a:t>‹#›</a:t>
            </a:fld>
            <a:endParaRPr lang="en-US" altLang="sr-Latn-RS" dirty="0"/>
          </a:p>
        </p:txBody>
      </p:sp>
    </p:spTree>
    <p:extLst>
      <p:ext uri="{BB962C8B-B14F-4D97-AF65-F5344CB8AC3E}">
        <p14:creationId xmlns:p14="http://schemas.microsoft.com/office/powerpoint/2010/main" val="48533668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extLst/>
          </a:lstStyle>
          <a:p>
            <a:pPr>
              <a:defRPr/>
            </a:pPr>
            <a:endParaRPr lang="en-US" dirty="0"/>
          </a:p>
        </p:txBody>
      </p:sp>
      <p:sp>
        <p:nvSpPr>
          <p:cNvPr id="8" name="Footer Placeholder 7"/>
          <p:cNvSpPr>
            <a:spLocks noGrp="1"/>
          </p:cNvSpPr>
          <p:nvPr>
            <p:ph type="ftr" sz="quarter" idx="11"/>
          </p:nvPr>
        </p:nvSpPr>
        <p:spPr/>
        <p:txBody>
          <a:bodyPr/>
          <a:lstStyle>
            <a:lvl1pPr>
              <a:defRPr/>
            </a:lvl1pPr>
            <a:extLst/>
          </a:lstStyle>
          <a:p>
            <a:pPr>
              <a:defRPr/>
            </a:pPr>
            <a:endParaRPr lang="en-US" dirty="0"/>
          </a:p>
        </p:txBody>
      </p:sp>
      <p:sp>
        <p:nvSpPr>
          <p:cNvPr id="9" name="Slide Number Placeholder 8"/>
          <p:cNvSpPr>
            <a:spLocks noGrp="1"/>
          </p:cNvSpPr>
          <p:nvPr>
            <p:ph type="sldNum" sz="quarter" idx="12"/>
          </p:nvPr>
        </p:nvSpPr>
        <p:spPr/>
        <p:txBody>
          <a:bodyPr/>
          <a:lstStyle>
            <a:lvl1pPr>
              <a:defRPr/>
            </a:lvl1pPr>
            <a:extLst/>
          </a:lstStyle>
          <a:p>
            <a:pPr>
              <a:defRPr/>
            </a:pPr>
            <a:fld id="{827F4BB0-87C4-491D-999F-4B8BBE8AE84A}" type="slidenum">
              <a:rPr lang="en-US" altLang="sr-Latn-RS"/>
              <a:pPr>
                <a:defRPr/>
              </a:pPr>
              <a:t>‹#›</a:t>
            </a:fld>
            <a:endParaRPr lang="en-US" altLang="sr-Latn-RS" dirty="0"/>
          </a:p>
        </p:txBody>
      </p:sp>
    </p:spTree>
    <p:extLst>
      <p:ext uri="{BB962C8B-B14F-4D97-AF65-F5344CB8AC3E}">
        <p14:creationId xmlns:p14="http://schemas.microsoft.com/office/powerpoint/2010/main" val="35746604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p:cNvSpPr>
            <a:spLocks noGrp="1"/>
          </p:cNvSpPr>
          <p:nvPr>
            <p:ph type="dt" sz="half" idx="10"/>
          </p:nvPr>
        </p:nvSpPr>
        <p:spPr/>
        <p:txBody>
          <a:bodyPr/>
          <a:lstStyle>
            <a:lvl1pPr>
              <a:defRPr/>
            </a:lvl1pPr>
            <a:extLst/>
          </a:lstStyle>
          <a:p>
            <a:pPr>
              <a:defRPr/>
            </a:pPr>
            <a:endParaRPr lang="en-US" dirty="0"/>
          </a:p>
        </p:txBody>
      </p:sp>
      <p:sp>
        <p:nvSpPr>
          <p:cNvPr id="4" name="Footer Placeholder 3"/>
          <p:cNvSpPr>
            <a:spLocks noGrp="1"/>
          </p:cNvSpPr>
          <p:nvPr>
            <p:ph type="ftr" sz="quarter" idx="11"/>
          </p:nvPr>
        </p:nvSpPr>
        <p:spPr/>
        <p:txBody>
          <a:bodyPr/>
          <a:lstStyle>
            <a:lvl1pPr>
              <a:defRPr/>
            </a:lvl1pPr>
            <a:extLst/>
          </a:lstStyle>
          <a:p>
            <a:pPr>
              <a:defRPr/>
            </a:pPr>
            <a:endParaRPr lang="en-US" dirty="0"/>
          </a:p>
        </p:txBody>
      </p:sp>
      <p:sp>
        <p:nvSpPr>
          <p:cNvPr id="5" name="Slide Number Placeholder 4"/>
          <p:cNvSpPr>
            <a:spLocks noGrp="1"/>
          </p:cNvSpPr>
          <p:nvPr>
            <p:ph type="sldNum" sz="quarter" idx="12"/>
          </p:nvPr>
        </p:nvSpPr>
        <p:spPr/>
        <p:txBody>
          <a:bodyPr/>
          <a:lstStyle>
            <a:lvl1pPr>
              <a:defRPr/>
            </a:lvl1pPr>
            <a:extLst/>
          </a:lstStyle>
          <a:p>
            <a:pPr>
              <a:defRPr/>
            </a:pPr>
            <a:fld id="{DD0AD470-9194-4498-9882-7DBC5158EF7D}" type="slidenum">
              <a:rPr lang="en-US" altLang="sr-Latn-RS"/>
              <a:pPr>
                <a:defRPr/>
              </a:pPr>
              <a:t>‹#›</a:t>
            </a:fld>
            <a:endParaRPr lang="en-US" altLang="sr-Latn-RS" dirty="0"/>
          </a:p>
        </p:txBody>
      </p:sp>
    </p:spTree>
    <p:extLst>
      <p:ext uri="{BB962C8B-B14F-4D97-AF65-F5344CB8AC3E}">
        <p14:creationId xmlns:p14="http://schemas.microsoft.com/office/powerpoint/2010/main" val="850545465"/>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dirty="0"/>
          </a:p>
        </p:txBody>
      </p:sp>
      <p:sp>
        <p:nvSpPr>
          <p:cNvPr id="4" name="Slide Number Placeholder 17"/>
          <p:cNvSpPr>
            <a:spLocks noGrp="1"/>
          </p:cNvSpPr>
          <p:nvPr>
            <p:ph type="sldNum" sz="quarter" idx="12"/>
          </p:nvPr>
        </p:nvSpPr>
        <p:spPr/>
        <p:txBody>
          <a:bodyPr/>
          <a:lstStyle>
            <a:lvl1pPr>
              <a:defRPr/>
            </a:lvl1pPr>
          </a:lstStyle>
          <a:p>
            <a:pPr>
              <a:defRPr/>
            </a:pPr>
            <a:fld id="{A8835AD7-FFE4-4230-9E0F-47716FC88272}" type="slidenum">
              <a:rPr lang="en-US" altLang="sr-Latn-RS"/>
              <a:pPr>
                <a:defRPr/>
              </a:pPr>
              <a:t>‹#›</a:t>
            </a:fld>
            <a:endParaRPr lang="en-US" altLang="sr-Latn-RS" dirty="0"/>
          </a:p>
        </p:txBody>
      </p:sp>
    </p:spTree>
    <p:extLst>
      <p:ext uri="{BB962C8B-B14F-4D97-AF65-F5344CB8AC3E}">
        <p14:creationId xmlns:p14="http://schemas.microsoft.com/office/powerpoint/2010/main" val="3844626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extLst/>
          </a:lstStyle>
          <a:p>
            <a:pPr>
              <a:defRPr/>
            </a:pPr>
            <a:endParaRPr lang="en-US" dirty="0"/>
          </a:p>
        </p:txBody>
      </p:sp>
      <p:sp>
        <p:nvSpPr>
          <p:cNvPr id="6" name="Footer Placeholder 5"/>
          <p:cNvSpPr>
            <a:spLocks noGrp="1"/>
          </p:cNvSpPr>
          <p:nvPr>
            <p:ph type="ftr" sz="quarter" idx="11"/>
          </p:nvPr>
        </p:nvSpPr>
        <p:spPr/>
        <p:txBody>
          <a:bodyPr/>
          <a:lstStyle>
            <a:lvl1pPr>
              <a:defRPr/>
            </a:lvl1pPr>
            <a:extLst/>
          </a:lstStyle>
          <a:p>
            <a:pPr>
              <a:defRPr/>
            </a:pPr>
            <a:endParaRPr lang="en-US" dirty="0"/>
          </a:p>
        </p:txBody>
      </p:sp>
      <p:sp>
        <p:nvSpPr>
          <p:cNvPr id="7" name="Slide Number Placeholder 6"/>
          <p:cNvSpPr>
            <a:spLocks noGrp="1"/>
          </p:cNvSpPr>
          <p:nvPr>
            <p:ph type="sldNum" sz="quarter" idx="12"/>
          </p:nvPr>
        </p:nvSpPr>
        <p:spPr/>
        <p:txBody>
          <a:bodyPr/>
          <a:lstStyle>
            <a:lvl1pPr>
              <a:defRPr/>
            </a:lvl1pPr>
            <a:extLst/>
          </a:lstStyle>
          <a:p>
            <a:pPr>
              <a:defRPr/>
            </a:pPr>
            <a:fld id="{3158215F-A28E-4752-A2AB-60435FD9724D}" type="slidenum">
              <a:rPr lang="en-US" altLang="sr-Latn-RS"/>
              <a:pPr>
                <a:defRPr/>
              </a:pPr>
              <a:t>‹#›</a:t>
            </a:fld>
            <a:endParaRPr lang="en-US" altLang="sr-Latn-RS" dirty="0"/>
          </a:p>
        </p:txBody>
      </p:sp>
    </p:spTree>
    <p:extLst>
      <p:ext uri="{BB962C8B-B14F-4D97-AF65-F5344CB8AC3E}">
        <p14:creationId xmlns:p14="http://schemas.microsoft.com/office/powerpoint/2010/main" val="7889172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6" name="Freeform 15"/>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hr-HR" dirty="0"/>
          </a:p>
        </p:txBody>
      </p:sp>
      <p:sp>
        <p:nvSpPr>
          <p:cNvPr id="7" name="Right Triangle 6"/>
          <p:cNvSpPr>
            <a:spLocks/>
          </p:cNvSpPr>
          <p:nvPr/>
        </p:nvSpPr>
        <p:spPr bwMode="auto">
          <a:xfrm>
            <a:off x="-6042" y="5791253"/>
            <a:ext cx="3402314" cy="1080868"/>
          </a:xfrm>
          <a:prstGeom prst="rtTriangle">
            <a:avLst/>
          </a:prstGeom>
          <a:blipFill>
            <a:blip r:embed="rId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dirty="0"/>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dirty="0"/>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dirty="0"/>
              <a:t>Click icon to add picture</a:t>
            </a: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endParaRPr lang="en-US" dirty="0"/>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dirty="0"/>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928CA4AA-957E-49AD-AAE3-16279CEF3E6B}" type="slidenum">
              <a:rPr lang="en-US" altLang="sr-Latn-RS"/>
              <a:pPr>
                <a:defRPr/>
              </a:pPr>
              <a:t>‹#›</a:t>
            </a:fld>
            <a:endParaRPr lang="en-US" altLang="sr-Latn-RS" dirty="0"/>
          </a:p>
        </p:txBody>
      </p:sp>
    </p:spTree>
    <p:extLst>
      <p:ext uri="{BB962C8B-B14F-4D97-AF65-F5344CB8AC3E}">
        <p14:creationId xmlns:p14="http://schemas.microsoft.com/office/powerpoint/2010/main" val="9887396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1027" name="Freeform 11"/>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hr-HR"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r-Latn-RS"/>
              <a:t>Click to edit Master text styles</a:t>
            </a:r>
          </a:p>
          <a:p>
            <a:pPr lvl="1"/>
            <a:r>
              <a:rPr lang="en-US" altLang="sr-Latn-RS"/>
              <a:t>Second level</a:t>
            </a:r>
          </a:p>
          <a:p>
            <a:pPr lvl="2"/>
            <a:r>
              <a:rPr lang="en-US" altLang="sr-Latn-RS"/>
              <a:t>Third level</a:t>
            </a:r>
          </a:p>
          <a:p>
            <a:pPr lvl="3"/>
            <a:r>
              <a:rPr lang="en-US" altLang="sr-Latn-RS"/>
              <a:t>Fourth level</a:t>
            </a:r>
          </a:p>
          <a:p>
            <a:pPr lvl="4"/>
            <a:r>
              <a:rPr lang="en-US" altLang="sr-Latn-RS"/>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dirty="0"/>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dirty="0"/>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C670F007-AA01-4D91-8FDD-BFA9F840A724}" type="slidenum">
              <a:rPr lang="en-US" altLang="sr-Latn-RS"/>
              <a:pPr>
                <a:defRPr/>
              </a:pPr>
              <a:t>‹#›</a:t>
            </a:fld>
            <a:endParaRPr lang="en-US" altLang="sr-Latn-RS" dirty="0"/>
          </a:p>
        </p:txBody>
      </p:sp>
    </p:spTree>
  </p:cSld>
  <p:clrMap bg1="lt1" tx1="dk1" bg2="lt2" tx2="dk2" accent1="accent1" accent2="accent2" accent3="accent3" accent4="accent4" accent5="accent5" accent6="accent6" hlink="hlink" folHlink="folHlink"/>
  <p:sldLayoutIdLst>
    <p:sldLayoutId id="2147484346" r:id="rId1"/>
    <p:sldLayoutId id="2147484338" r:id="rId2"/>
    <p:sldLayoutId id="2147484347" r:id="rId3"/>
    <p:sldLayoutId id="2147484348" r:id="rId4"/>
    <p:sldLayoutId id="2147484349" r:id="rId5"/>
    <p:sldLayoutId id="2147484350" r:id="rId6"/>
    <p:sldLayoutId id="2147484339" r:id="rId7"/>
    <p:sldLayoutId id="2147484351" r:id="rId8"/>
    <p:sldLayoutId id="2147484352" r:id="rId9"/>
    <p:sldLayoutId id="2147484340" r:id="rId10"/>
    <p:sldLayoutId id="2147484341"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476672"/>
            <a:ext cx="7772400" cy="2016125"/>
          </a:xfrm>
        </p:spPr>
        <p:txBody>
          <a:bodyPr>
            <a:normAutofit fontScale="90000"/>
          </a:bodyPr>
          <a:lstStyle/>
          <a:p>
            <a:pPr algn="ctr" eaLnBrk="1" fontAlgn="auto" hangingPunct="1">
              <a:spcAft>
                <a:spcPts val="0"/>
              </a:spcAft>
              <a:defRPr/>
            </a:pP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dirty="0"/>
              <a:t/>
            </a:r>
            <a:br>
              <a:rPr lang="hr-HR" dirty="0"/>
            </a:br>
            <a:r>
              <a:rPr lang="hr-HR" sz="3600" dirty="0">
                <a:latin typeface="Arial" panose="020B0604020202020204" pitchFamily="34" charset="0"/>
                <a:cs typeface="Arial" panose="020B0604020202020204" pitchFamily="34" charset="0"/>
              </a:rPr>
              <a:t>IZVJEŠĆE O PROVEDENOM POSTUPKU STUDENTSKOG VREDNOVANJA NASTAVNOG RADA </a:t>
            </a:r>
            <a:br>
              <a:rPr lang="hr-HR" sz="3600" dirty="0">
                <a:latin typeface="Arial" panose="020B0604020202020204" pitchFamily="34" charset="0"/>
                <a:cs typeface="Arial" panose="020B0604020202020204" pitchFamily="34" charset="0"/>
              </a:rPr>
            </a:br>
            <a:r>
              <a:rPr lang="hr-HR" sz="3600" dirty="0">
                <a:latin typeface="Arial" panose="020B0604020202020204" pitchFamily="34" charset="0"/>
                <a:cs typeface="Arial" panose="020B0604020202020204" pitchFamily="34" charset="0"/>
              </a:rPr>
              <a:t>U LJETNOM SEMESTRU 2020./2021.</a:t>
            </a:r>
            <a:endParaRPr lang="en-US" sz="3600" dirty="0">
              <a:latin typeface="Arial" panose="020B0604020202020204" pitchFamily="34" charset="0"/>
              <a:cs typeface="Arial" panose="020B0604020202020204" pitchFamily="34"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924944"/>
            <a:ext cx="8839200"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nodeType="afterEffect">
                                  <p:stCondLst>
                                    <p:cond delay="0"/>
                                  </p:stCondLst>
                                  <p:iterate type="lt">
                                    <p:tmPct val="100000"/>
                                  </p:iterate>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75" fill="hold"/>
                                        <p:tgtEl>
                                          <p:spTgt spid="2050"/>
                                        </p:tgtEl>
                                        <p:attrNameLst>
                                          <p:attrName>ppt_x</p:attrName>
                                        </p:attrNameLst>
                                      </p:cBhvr>
                                      <p:tavLst>
                                        <p:tav tm="0">
                                          <p:val>
                                            <p:strVal val="0-#ppt_w/2"/>
                                          </p:val>
                                        </p:tav>
                                        <p:tav tm="100000">
                                          <p:val>
                                            <p:strVal val="#ppt_x"/>
                                          </p:val>
                                        </p:tav>
                                      </p:tavLst>
                                    </p:anim>
                                    <p:anim calcmode="lin" valueType="num">
                                      <p:cBhvr additive="base">
                                        <p:cTn id="8" dur="75" fill="hold"/>
                                        <p:tgtEl>
                                          <p:spTgt spid="205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56327472"/>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ctr"/>
                      <a:r>
                        <a:rPr lang="hr-HR" sz="1600" b="1" i="0" u="none" strike="noStrike" baseline="0" dirty="0">
                          <a:latin typeface="ArialMT-Identity-H"/>
                          <a:cs typeface="Arial" panose="020B0604020202020204" pitchFamily="34" charset="0"/>
                        </a:rPr>
                        <a:t>(FGAG 20./21.-2. usporedba sa FGAG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FGAG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FGAG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4,5 </a:t>
                      </a:r>
                    </a:p>
                    <a:p>
                      <a:pPr algn="ctr"/>
                      <a:r>
                        <a:rPr lang="hr-HR" sz="1800" b="1" dirty="0">
                          <a:solidFill>
                            <a:schemeClr val="accent4"/>
                          </a:solidFill>
                          <a:latin typeface="Arial" panose="020B0604020202020204" pitchFamily="34" charset="0"/>
                          <a:cs typeface="Arial" panose="020B0604020202020204" pitchFamily="34" charset="0"/>
                        </a:rPr>
                        <a:t>n=4354</a:t>
                      </a:r>
                    </a:p>
                  </a:txBody>
                  <a:tcPr anchor="ctr"/>
                </a:tc>
                <a:tc>
                  <a:txBody>
                    <a:bodyPr/>
                    <a:lstStyle/>
                    <a:p>
                      <a:pPr algn="ctr"/>
                      <a:r>
                        <a:rPr lang="hr-HR" sz="1800" b="1" dirty="0">
                          <a:solidFill>
                            <a:schemeClr val="accent2"/>
                          </a:solidFill>
                          <a:latin typeface="Arial Black" panose="020B0A04020102020204" pitchFamily="34" charset="0"/>
                        </a:rPr>
                        <a:t>4,5</a:t>
                      </a:r>
                    </a:p>
                    <a:p>
                      <a:pPr algn="ctr"/>
                      <a:r>
                        <a:rPr lang="hr-HR" sz="1800" b="1" dirty="0">
                          <a:solidFill>
                            <a:schemeClr val="accent2"/>
                          </a:solidFill>
                          <a:latin typeface="Arial Black" panose="020B0A04020102020204" pitchFamily="34" charset="0"/>
                        </a:rPr>
                        <a:t>n=641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4,4 </a:t>
                      </a:r>
                    </a:p>
                    <a:p>
                      <a:pPr algn="ctr"/>
                      <a:r>
                        <a:rPr lang="hr-HR" sz="1800" b="1" dirty="0">
                          <a:solidFill>
                            <a:schemeClr val="accent4"/>
                          </a:solidFill>
                          <a:latin typeface="Arial" panose="020B0604020202020204" pitchFamily="34" charset="0"/>
                          <a:cs typeface="Arial" panose="020B0604020202020204" pitchFamily="34" charset="0"/>
                        </a:rPr>
                        <a:t>n=4305</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n=641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n=4358</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n=648</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4,4 </a:t>
                      </a:r>
                    </a:p>
                    <a:p>
                      <a:pPr algn="ctr"/>
                      <a:r>
                        <a:rPr lang="hr-HR" sz="1800" b="1" dirty="0">
                          <a:solidFill>
                            <a:schemeClr val="accent4"/>
                          </a:solidFill>
                          <a:latin typeface="Arial" panose="020B0604020202020204" pitchFamily="34" charset="0"/>
                          <a:cs typeface="Arial" panose="020B0604020202020204" pitchFamily="34" charset="0"/>
                        </a:rPr>
                        <a:t>n=4323</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n=645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n=4274</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n=636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4,4 </a:t>
                      </a:r>
                    </a:p>
                    <a:p>
                      <a:pPr algn="ctr"/>
                      <a:r>
                        <a:rPr lang="hr-HR" sz="1800" b="1" dirty="0">
                          <a:solidFill>
                            <a:schemeClr val="accent4"/>
                          </a:solidFill>
                          <a:latin typeface="Arial" panose="020B0604020202020204" pitchFamily="34" charset="0"/>
                          <a:cs typeface="Arial" panose="020B0604020202020204" pitchFamily="34" charset="0"/>
                        </a:rPr>
                        <a:t>n=4255</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n=644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4,5 </a:t>
                      </a:r>
                    </a:p>
                    <a:p>
                      <a:pPr algn="ctr"/>
                      <a:r>
                        <a:rPr lang="hr-HR" sz="1800" b="1" dirty="0">
                          <a:solidFill>
                            <a:schemeClr val="accent4"/>
                          </a:solidFill>
                          <a:latin typeface="Arial" panose="020B0604020202020204" pitchFamily="34" charset="0"/>
                          <a:cs typeface="Arial" panose="020B0604020202020204" pitchFamily="34" charset="0"/>
                        </a:rPr>
                        <a:t>n=4315</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n=639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4,4 </a:t>
                      </a:r>
                    </a:p>
                    <a:p>
                      <a:pPr algn="ctr"/>
                      <a:r>
                        <a:rPr lang="hr-HR" sz="1800" b="1" dirty="0">
                          <a:solidFill>
                            <a:schemeClr val="accent4"/>
                          </a:solidFill>
                          <a:latin typeface="Arial" panose="020B0604020202020204" pitchFamily="34" charset="0"/>
                          <a:cs typeface="Arial" panose="020B0604020202020204" pitchFamily="34" charset="0"/>
                        </a:rPr>
                        <a:t>n=4287</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n=630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n=4271</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n=640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123996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70738269"/>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a:t>
                      </a:r>
                      <a:r>
                        <a:rPr lang="hr-HR" sz="1600" b="1" i="0" u="none" strike="noStrike" baseline="0" dirty="0">
                          <a:latin typeface="ArialMT-Identity-H"/>
                          <a:cs typeface="Arial" panose="020B0604020202020204" pitchFamily="34" charset="0"/>
                        </a:rPr>
                        <a:t>FGAG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FGAG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n=555</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n=576</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n=575</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n=574</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24639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84393382"/>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l"/>
                      <a:r>
                        <a:rPr lang="hr-HR" sz="1600" b="1" i="0" u="none" strike="noStrike" baseline="0" dirty="0">
                          <a:latin typeface="ArialMT-Identity-H"/>
                          <a:cs typeface="Arial" panose="020B0604020202020204" pitchFamily="34" charset="0"/>
                        </a:rPr>
                        <a:t>(FF 20./21.-2. usporedba sa FF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FF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FF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n=5374</a:t>
                      </a:r>
                    </a:p>
                  </a:txBody>
                  <a:tcPr anchor="ctr"/>
                </a:tc>
                <a:tc>
                  <a:txBody>
                    <a:bodyPr/>
                    <a:lstStyle/>
                    <a:p>
                      <a:pPr algn="ctr"/>
                      <a:r>
                        <a:rPr lang="hr-HR" sz="1800" b="1" dirty="0">
                          <a:solidFill>
                            <a:schemeClr val="accent2"/>
                          </a:solidFill>
                          <a:latin typeface="Arial Black" panose="020B0A04020102020204" pitchFamily="34" charset="0"/>
                        </a:rPr>
                        <a:t>4,7 n=3293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n=5361</a:t>
                      </a:r>
                    </a:p>
                  </a:txBody>
                  <a:tcPr anchor="ctr"/>
                </a:tc>
                <a:tc>
                  <a:txBody>
                    <a:bodyPr/>
                    <a:lstStyle/>
                    <a:p>
                      <a:pPr algn="ctr"/>
                      <a:r>
                        <a:rPr lang="hr-HR" sz="1800" b="1" dirty="0">
                          <a:solidFill>
                            <a:schemeClr val="accent2"/>
                          </a:solidFill>
                          <a:latin typeface="Arial Black" panose="020B0A04020102020204" pitchFamily="34" charset="0"/>
                        </a:rPr>
                        <a:t>4,7 n=3291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n=5377</a:t>
                      </a:r>
                    </a:p>
                  </a:txBody>
                  <a:tcPr anchor="ctr"/>
                </a:tc>
                <a:tc>
                  <a:txBody>
                    <a:bodyPr/>
                    <a:lstStyle/>
                    <a:p>
                      <a:pPr algn="ctr"/>
                      <a:r>
                        <a:rPr lang="hr-HR" sz="1800" b="1" dirty="0">
                          <a:solidFill>
                            <a:schemeClr val="accent2"/>
                          </a:solidFill>
                          <a:latin typeface="Arial Black" panose="020B0A04020102020204" pitchFamily="34" charset="0"/>
                        </a:rPr>
                        <a:t>4,9 n=3293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n=5381</a:t>
                      </a:r>
                    </a:p>
                  </a:txBody>
                  <a:tcPr anchor="ctr"/>
                </a:tc>
                <a:tc>
                  <a:txBody>
                    <a:bodyPr/>
                    <a:lstStyle/>
                    <a:p>
                      <a:pPr algn="ctr"/>
                      <a:r>
                        <a:rPr lang="hr-HR" sz="1800" b="1" dirty="0">
                          <a:solidFill>
                            <a:schemeClr val="accent2"/>
                          </a:solidFill>
                          <a:latin typeface="Arial Black" panose="020B0A04020102020204" pitchFamily="34" charset="0"/>
                        </a:rPr>
                        <a:t>4,7 n=3283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n=5333</a:t>
                      </a:r>
                    </a:p>
                  </a:txBody>
                  <a:tcPr anchor="ctr"/>
                </a:tc>
                <a:tc>
                  <a:txBody>
                    <a:bodyPr/>
                    <a:lstStyle/>
                    <a:p>
                      <a:pPr algn="ctr"/>
                      <a:r>
                        <a:rPr lang="hr-HR" sz="1800" b="1" dirty="0">
                          <a:solidFill>
                            <a:schemeClr val="accent2"/>
                          </a:solidFill>
                          <a:latin typeface="Arial Black" panose="020B0A04020102020204" pitchFamily="34" charset="0"/>
                        </a:rPr>
                        <a:t>4,8 n=3244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n=5363</a:t>
                      </a:r>
                    </a:p>
                  </a:txBody>
                  <a:tcPr anchor="ctr"/>
                </a:tc>
                <a:tc>
                  <a:txBody>
                    <a:bodyPr/>
                    <a:lstStyle/>
                    <a:p>
                      <a:pPr algn="ctr"/>
                      <a:r>
                        <a:rPr lang="hr-HR" sz="1800" b="1" dirty="0">
                          <a:solidFill>
                            <a:schemeClr val="accent2"/>
                          </a:solidFill>
                          <a:latin typeface="Arial Black" panose="020B0A04020102020204" pitchFamily="34" charset="0"/>
                        </a:rPr>
                        <a:t>4,6 n=3275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n=5362</a:t>
                      </a:r>
                    </a:p>
                  </a:txBody>
                  <a:tcPr anchor="ctr"/>
                </a:tc>
                <a:tc>
                  <a:txBody>
                    <a:bodyPr/>
                    <a:lstStyle/>
                    <a:p>
                      <a:pPr algn="ctr"/>
                      <a:r>
                        <a:rPr lang="hr-HR" sz="1800" b="1" dirty="0">
                          <a:solidFill>
                            <a:schemeClr val="accent2"/>
                          </a:solidFill>
                          <a:latin typeface="Arial Black" panose="020B0A04020102020204" pitchFamily="34" charset="0"/>
                        </a:rPr>
                        <a:t>4,7 n=3282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n=5367</a:t>
                      </a:r>
                    </a:p>
                  </a:txBody>
                  <a:tcPr anchor="ctr"/>
                </a:tc>
                <a:tc>
                  <a:txBody>
                    <a:bodyPr/>
                    <a:lstStyle/>
                    <a:p>
                      <a:pPr algn="ctr"/>
                      <a:r>
                        <a:rPr lang="hr-HR" sz="1800" b="1" dirty="0">
                          <a:solidFill>
                            <a:schemeClr val="accent2"/>
                          </a:solidFill>
                          <a:latin typeface="Arial Black" panose="020B0A04020102020204" pitchFamily="34" charset="0"/>
                        </a:rPr>
                        <a:t>4,7 n=3279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n=5291</a:t>
                      </a:r>
                    </a:p>
                  </a:txBody>
                  <a:tcPr anchor="ctr"/>
                </a:tc>
                <a:tc>
                  <a:txBody>
                    <a:bodyPr/>
                    <a:lstStyle/>
                    <a:p>
                      <a:pPr algn="ctr"/>
                      <a:r>
                        <a:rPr lang="hr-HR" sz="1800" b="1" dirty="0">
                          <a:solidFill>
                            <a:schemeClr val="accent2"/>
                          </a:solidFill>
                          <a:latin typeface="Arial Black" panose="020B0A04020102020204" pitchFamily="34" charset="0"/>
                        </a:rPr>
                        <a:t>4,7 n=3283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1390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51199861"/>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a:t>
                      </a:r>
                      <a:r>
                        <a:rPr lang="hr-HR" sz="1600" b="1" i="0" u="none" strike="noStrike" baseline="0" dirty="0">
                          <a:latin typeface="ArialMT-Identity-H"/>
                          <a:cs typeface="Arial" panose="020B0604020202020204" pitchFamily="34" charset="0"/>
                        </a:rPr>
                        <a:t>FF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FF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n=3261</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n=3235</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n=3249</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n=3264</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6904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18594112"/>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ctr"/>
                      <a:r>
                        <a:rPr lang="hr-HR" sz="1600" b="1" i="0" u="none" strike="noStrike" baseline="0" dirty="0">
                          <a:latin typeface="ArialMT-Identity-H"/>
                          <a:cs typeface="Arial" panose="020B0604020202020204" pitchFamily="34" charset="0"/>
                        </a:rPr>
                        <a:t>(KBF 20./21.-2. usporedba sa KBF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KBF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KBF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n=1029</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n=547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n=1019</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n=544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n=1022</a:t>
                      </a: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n=548</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n=1014</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n=547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n=999</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n=545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n=1006</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n=543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n=1012</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n=544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n=1017</a:t>
                      </a:r>
                    </a:p>
                  </a:txBody>
                  <a:tcPr anchor="ctr"/>
                </a:tc>
                <a:tc>
                  <a:txBody>
                    <a:bodyPr/>
                    <a:lstStyle/>
                    <a:p>
                      <a:pPr algn="ctr"/>
                      <a:r>
                        <a:rPr lang="hr-HR" sz="1800" b="1" dirty="0">
                          <a:solidFill>
                            <a:schemeClr val="accent2"/>
                          </a:solidFill>
                          <a:latin typeface="Arial Black" panose="020B0A04020102020204" pitchFamily="34" charset="0"/>
                        </a:rPr>
                        <a:t>4,7</a:t>
                      </a:r>
                    </a:p>
                    <a:p>
                      <a:pPr algn="ctr"/>
                      <a:r>
                        <a:rPr lang="hr-HR" sz="1800" b="1" dirty="0">
                          <a:solidFill>
                            <a:schemeClr val="accent2"/>
                          </a:solidFill>
                          <a:latin typeface="Arial Black" panose="020B0A04020102020204" pitchFamily="34" charset="0"/>
                        </a:rPr>
                        <a:t>n=545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n=1016</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n=547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07193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93178355"/>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a:t>
                      </a:r>
                      <a:r>
                        <a:rPr lang="hr-HR" sz="1600" b="1" i="0" u="none" strike="noStrike" baseline="0" dirty="0">
                          <a:latin typeface="ArialMT-Identity-H"/>
                          <a:cs typeface="Arial" panose="020B0604020202020204" pitchFamily="34" charset="0"/>
                        </a:rPr>
                        <a:t>KBF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KBF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n=271</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n=267</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n=268</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n=268</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43937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90525191"/>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ctr"/>
                      <a:r>
                        <a:rPr lang="hr-HR" sz="1600" b="1" i="0" u="none" strike="noStrike" baseline="0" dirty="0">
                          <a:latin typeface="ArialMT-Identity-H"/>
                          <a:cs typeface="Arial" panose="020B0604020202020204" pitchFamily="34" charset="0"/>
                        </a:rPr>
                        <a:t>(KIF 20./21.-2. usporedba sa KIF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KIF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KIF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n=1676</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n=324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n=1660</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n=320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n=1668</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n=322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4,5 </a:t>
                      </a:r>
                    </a:p>
                    <a:p>
                      <a:pPr algn="ctr"/>
                      <a:r>
                        <a:rPr lang="hr-HR" sz="1800" b="1" dirty="0">
                          <a:solidFill>
                            <a:schemeClr val="accent4"/>
                          </a:solidFill>
                          <a:latin typeface="Arial" panose="020B0604020202020204" pitchFamily="34" charset="0"/>
                          <a:cs typeface="Arial" panose="020B0604020202020204" pitchFamily="34" charset="0"/>
                        </a:rPr>
                        <a:t>n=1668</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n=326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n=1646</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n=317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n=1662</a:t>
                      </a:r>
                    </a:p>
                  </a:txBody>
                  <a:tcPr anchor="ctr"/>
                </a:tc>
                <a:tc>
                  <a:txBody>
                    <a:bodyPr/>
                    <a:lstStyle/>
                    <a:p>
                      <a:pPr algn="ctr"/>
                      <a:r>
                        <a:rPr lang="hr-HR" sz="1800" b="1" dirty="0">
                          <a:solidFill>
                            <a:schemeClr val="accent2"/>
                          </a:solidFill>
                          <a:latin typeface="Arial Black" panose="020B0A04020102020204" pitchFamily="34" charset="0"/>
                        </a:rPr>
                        <a:t>4,4</a:t>
                      </a:r>
                    </a:p>
                    <a:p>
                      <a:pPr algn="ctr"/>
                      <a:r>
                        <a:rPr lang="hr-HR" sz="1800" b="1" dirty="0">
                          <a:solidFill>
                            <a:schemeClr val="accent2"/>
                          </a:solidFill>
                          <a:latin typeface="Arial Black" panose="020B0A04020102020204" pitchFamily="34" charset="0"/>
                        </a:rPr>
                        <a:t>n=324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n=1678</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n=328</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n=1650</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n=326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n=1676</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n=326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379074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79304507"/>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a:t>
                      </a:r>
                      <a:r>
                        <a:rPr lang="hr-HR" sz="1600" b="1" i="0" u="none" strike="noStrike" baseline="0" dirty="0">
                          <a:latin typeface="ArialMT-Identity-H"/>
                          <a:cs typeface="Arial" panose="020B0604020202020204" pitchFamily="34" charset="0"/>
                        </a:rPr>
                        <a:t>KIF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KIF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n=253</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n=256</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n=256</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n=251</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15972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3062293"/>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ctr"/>
                      <a:r>
                        <a:rPr lang="hr-HR" sz="1600" b="1" i="0" u="none" strike="noStrike" baseline="0" dirty="0">
                          <a:latin typeface="ArialMT-Identity-H"/>
                          <a:cs typeface="Arial" panose="020B0604020202020204" pitchFamily="34" charset="0"/>
                        </a:rPr>
                        <a:t>(KTF 20./21.-2. usporedba sa KTF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KTF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KTF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n=2072</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n=814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4,5 </a:t>
                      </a:r>
                    </a:p>
                    <a:p>
                      <a:pPr algn="ctr"/>
                      <a:r>
                        <a:rPr lang="hr-HR" sz="1800" b="1" dirty="0">
                          <a:solidFill>
                            <a:schemeClr val="accent4"/>
                          </a:solidFill>
                          <a:latin typeface="Arial" panose="020B0604020202020204" pitchFamily="34" charset="0"/>
                          <a:cs typeface="Arial" panose="020B0604020202020204" pitchFamily="34" charset="0"/>
                        </a:rPr>
                        <a:t>n=2072</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n=815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4,9 </a:t>
                      </a:r>
                    </a:p>
                    <a:p>
                      <a:pPr algn="ctr"/>
                      <a:r>
                        <a:rPr lang="hr-HR" sz="1800" b="1" dirty="0">
                          <a:solidFill>
                            <a:schemeClr val="accent4"/>
                          </a:solidFill>
                          <a:latin typeface="Arial" panose="020B0604020202020204" pitchFamily="34" charset="0"/>
                          <a:cs typeface="Arial" panose="020B0604020202020204" pitchFamily="34" charset="0"/>
                        </a:rPr>
                        <a:t>n=2081</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n=815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4,5 </a:t>
                      </a:r>
                    </a:p>
                    <a:p>
                      <a:pPr algn="ctr"/>
                      <a:r>
                        <a:rPr lang="hr-HR" sz="1800" b="1" dirty="0">
                          <a:solidFill>
                            <a:schemeClr val="accent4"/>
                          </a:solidFill>
                          <a:latin typeface="Arial" panose="020B0604020202020204" pitchFamily="34" charset="0"/>
                          <a:cs typeface="Arial" panose="020B0604020202020204" pitchFamily="34" charset="0"/>
                        </a:rPr>
                        <a:t>n=2080</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n=814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n=2033</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n=801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4,4 </a:t>
                      </a:r>
                    </a:p>
                    <a:p>
                      <a:pPr algn="ctr"/>
                      <a:r>
                        <a:rPr lang="hr-HR" sz="1800" b="1" dirty="0">
                          <a:solidFill>
                            <a:schemeClr val="accent4"/>
                          </a:solidFill>
                          <a:latin typeface="Arial" panose="020B0604020202020204" pitchFamily="34" charset="0"/>
                          <a:cs typeface="Arial" panose="020B0604020202020204" pitchFamily="34" charset="0"/>
                        </a:rPr>
                        <a:t>n=2074</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n=816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n=2060</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n=813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n=2046</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n=809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n=2069</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n=808</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898834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159378838"/>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a:t>
                      </a:r>
                      <a:r>
                        <a:rPr lang="hr-HR" sz="1600" b="1" i="0" u="none" strike="noStrike" baseline="0" dirty="0">
                          <a:latin typeface="ArialMT-Identity-H"/>
                          <a:cs typeface="Arial" panose="020B0604020202020204" pitchFamily="34" charset="0"/>
                        </a:rPr>
                        <a:t>KTF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KTF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n=580</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n=586</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n=580</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n=581</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84737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ica 1"/>
          <p:cNvGraphicFramePr>
            <a:graphicFrameLocks noGrp="1"/>
          </p:cNvGraphicFramePr>
          <p:nvPr>
            <p:extLst>
              <p:ext uri="{D42A27DB-BD31-4B8C-83A1-F6EECF244321}">
                <p14:modId xmlns:p14="http://schemas.microsoft.com/office/powerpoint/2010/main" val="2741831519"/>
              </p:ext>
            </p:extLst>
          </p:nvPr>
        </p:nvGraphicFramePr>
        <p:xfrm>
          <a:off x="29656" y="44625"/>
          <a:ext cx="9114343" cy="6800875"/>
        </p:xfrm>
        <a:graphic>
          <a:graphicData uri="http://schemas.openxmlformats.org/drawingml/2006/table">
            <a:tbl>
              <a:tblPr firstRow="1">
                <a:tableStyleId>{00A15C55-8517-42AA-B614-E9B94910E393}</a:tableStyleId>
              </a:tblPr>
              <a:tblGrid>
                <a:gridCol w="3315729">
                  <a:extLst>
                    <a:ext uri="{9D8B030D-6E8A-4147-A177-3AD203B41FA5}">
                      <a16:colId xmlns:a16="http://schemas.microsoft.com/office/drawing/2014/main" val="1739096809"/>
                    </a:ext>
                  </a:extLst>
                </a:gridCol>
                <a:gridCol w="1154607">
                  <a:extLst>
                    <a:ext uri="{9D8B030D-6E8A-4147-A177-3AD203B41FA5}">
                      <a16:colId xmlns:a16="http://schemas.microsoft.com/office/drawing/2014/main" val="1582098117"/>
                    </a:ext>
                  </a:extLst>
                </a:gridCol>
                <a:gridCol w="1296144">
                  <a:extLst>
                    <a:ext uri="{9D8B030D-6E8A-4147-A177-3AD203B41FA5}">
                      <a16:colId xmlns:a16="http://schemas.microsoft.com/office/drawing/2014/main" val="20002"/>
                    </a:ext>
                  </a:extLst>
                </a:gridCol>
                <a:gridCol w="1194570">
                  <a:extLst>
                    <a:ext uri="{9D8B030D-6E8A-4147-A177-3AD203B41FA5}">
                      <a16:colId xmlns:a16="http://schemas.microsoft.com/office/drawing/2014/main" val="1463537027"/>
                    </a:ext>
                  </a:extLst>
                </a:gridCol>
                <a:gridCol w="1059446">
                  <a:extLst>
                    <a:ext uri="{9D8B030D-6E8A-4147-A177-3AD203B41FA5}">
                      <a16:colId xmlns:a16="http://schemas.microsoft.com/office/drawing/2014/main" val="1161039074"/>
                    </a:ext>
                  </a:extLst>
                </a:gridCol>
                <a:gridCol w="1093847">
                  <a:extLst>
                    <a:ext uri="{9D8B030D-6E8A-4147-A177-3AD203B41FA5}">
                      <a16:colId xmlns:a16="http://schemas.microsoft.com/office/drawing/2014/main" val="169266505"/>
                    </a:ext>
                  </a:extLst>
                </a:gridCol>
              </a:tblGrid>
              <a:tr h="721755">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SASTAVNICA</a:t>
                      </a:r>
                      <a:endParaRPr lang="hr-HR" sz="12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BROJ </a:t>
                      </a:r>
                      <a:r>
                        <a:rPr lang="hr-HR" sz="1200" dirty="0">
                          <a:effectLst/>
                          <a:latin typeface="Arial" panose="020B0604020202020204" pitchFamily="34" charset="0"/>
                          <a:cs typeface="Arial" panose="020B0604020202020204" pitchFamily="34" charset="0"/>
                        </a:rPr>
                        <a:t>STUDIJSKIH GRUPA</a:t>
                      </a:r>
                      <a:endParaRPr lang="hr-HR" sz="12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hr-HR" sz="1200" dirty="0">
                          <a:effectLst/>
                          <a:latin typeface="Arial" panose="020B0604020202020204" pitchFamily="34" charset="0"/>
                          <a:ea typeface="Times New Roman" panose="02020603050405020304" pitchFamily="18" charset="0"/>
                          <a:cs typeface="Arial" panose="020B0604020202020204" pitchFamily="34" charset="0"/>
                        </a:rPr>
                        <a:t>STUDIJSKE GRUPE ZA KOJE NEMA REZULTATA</a:t>
                      </a:r>
                    </a:p>
                  </a:txBody>
                  <a:tcPr marL="59912" marR="59912" marT="0" marB="0" anchor="ctr"/>
                </a:tc>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BROJ GENERIRANIH UPITNIKA</a:t>
                      </a:r>
                      <a:endParaRPr lang="hr-HR" sz="12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BROJ ISPUNJENIH UPITNIKA</a:t>
                      </a:r>
                      <a:endParaRPr lang="hr-HR" sz="12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POSTOTAK ODAZIVA NA ANKETU</a:t>
                      </a:r>
                      <a:endParaRPr lang="hr-HR" sz="12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extLst>
                  <a:ext uri="{0D108BD9-81ED-4DB2-BD59-A6C34878D82A}">
                    <a16:rowId xmlns:a16="http://schemas.microsoft.com/office/drawing/2014/main" val="3514951872"/>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Ekonomski fakultet</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247</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33</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23728</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1499</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6%</a:t>
                      </a:r>
                    </a:p>
                  </a:txBody>
                  <a:tcPr marL="68580" marR="68580" marT="9525" marB="0" anchor="ctr"/>
                </a:tc>
                <a:extLst>
                  <a:ext uri="{0D108BD9-81ED-4DB2-BD59-A6C34878D82A}">
                    <a16:rowId xmlns:a16="http://schemas.microsoft.com/office/drawing/2014/main" val="174268157"/>
                  </a:ext>
                </a:extLst>
              </a:tr>
              <a:tr h="467971">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Fakultet elektrotehnike, strojarstva i brodogradnje</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426</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84</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24374</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1396</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6%</a:t>
                      </a:r>
                    </a:p>
                  </a:txBody>
                  <a:tcPr marL="68580" marR="68580" marT="9525" marB="0" anchor="ctr"/>
                </a:tc>
                <a:extLst>
                  <a:ext uri="{0D108BD9-81ED-4DB2-BD59-A6C34878D82A}">
                    <a16:rowId xmlns:a16="http://schemas.microsoft.com/office/drawing/2014/main" val="337795668"/>
                  </a:ext>
                </a:extLst>
              </a:tr>
              <a:tr h="467971">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Fakultet građevinarstva, arhitekture i geodezije</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207</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20</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9215</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660</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7%</a:t>
                      </a:r>
                    </a:p>
                  </a:txBody>
                  <a:tcPr marL="68580" marR="68580" marT="9525" marB="0" anchor="ctr"/>
                </a:tc>
                <a:extLst>
                  <a:ext uri="{0D108BD9-81ED-4DB2-BD59-A6C34878D82A}">
                    <a16:rowId xmlns:a16="http://schemas.microsoft.com/office/drawing/2014/main" val="4054989005"/>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Filozofski fakultet</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422</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14</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12449</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3342</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27%</a:t>
                      </a:r>
                    </a:p>
                  </a:txBody>
                  <a:tcPr marL="68580" marR="68580" marT="9525" marB="0" anchor="ctr"/>
                </a:tc>
                <a:extLst>
                  <a:ext uri="{0D108BD9-81ED-4DB2-BD59-A6C34878D82A}">
                    <a16:rowId xmlns:a16="http://schemas.microsoft.com/office/drawing/2014/main" val="3106532724"/>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Katolički-bogoslovni fakultet</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74</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0</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1009</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550</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55%</a:t>
                      </a:r>
                    </a:p>
                  </a:txBody>
                  <a:tcPr marL="68580" marR="68580" marT="9525" marB="0" anchor="ctr"/>
                </a:tc>
                <a:extLst>
                  <a:ext uri="{0D108BD9-81ED-4DB2-BD59-A6C34878D82A}">
                    <a16:rowId xmlns:a16="http://schemas.microsoft.com/office/drawing/2014/main" val="3656939783"/>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Kemijsko-tehnološki fakultet</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212</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28</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4934</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819</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17%</a:t>
                      </a:r>
                    </a:p>
                  </a:txBody>
                  <a:tcPr marL="68580" marR="68580" marT="9525" marB="0" anchor="ctr"/>
                </a:tc>
                <a:extLst>
                  <a:ext uri="{0D108BD9-81ED-4DB2-BD59-A6C34878D82A}">
                    <a16:rowId xmlns:a16="http://schemas.microsoft.com/office/drawing/2014/main" val="3329804478"/>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Kineziološki fakultet</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61</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5</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2420</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335</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14%</a:t>
                      </a:r>
                    </a:p>
                  </a:txBody>
                  <a:tcPr marL="68580" marR="68580" marT="9525" marB="0" anchor="ctr"/>
                </a:tc>
                <a:extLst>
                  <a:ext uri="{0D108BD9-81ED-4DB2-BD59-A6C34878D82A}">
                    <a16:rowId xmlns:a16="http://schemas.microsoft.com/office/drawing/2014/main" val="186792853"/>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Medicinski fakultet</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366</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91</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20088</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825</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4%</a:t>
                      </a:r>
                    </a:p>
                  </a:txBody>
                  <a:tcPr marL="68580" marR="68580" marT="9525" marB="0" anchor="ctr"/>
                </a:tc>
                <a:extLst>
                  <a:ext uri="{0D108BD9-81ED-4DB2-BD59-A6C34878D82A}">
                    <a16:rowId xmlns:a16="http://schemas.microsoft.com/office/drawing/2014/main" val="4195046279"/>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Pomorski fakultet</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218</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28</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10164</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572</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6%</a:t>
                      </a:r>
                    </a:p>
                  </a:txBody>
                  <a:tcPr marL="68580" marR="68580" marT="9525" marB="0" anchor="ctr"/>
                </a:tc>
                <a:extLst>
                  <a:ext uri="{0D108BD9-81ED-4DB2-BD59-A6C34878D82A}">
                    <a16:rowId xmlns:a16="http://schemas.microsoft.com/office/drawing/2014/main" val="3311761333"/>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Pravni fakultet</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a:t>
                      </a:r>
                    </a:p>
                  </a:txBody>
                  <a:tcPr marL="68580" marR="68580" marT="9525" marB="0" anchor="ctr"/>
                </a:tc>
                <a:extLst>
                  <a:ext uri="{0D108BD9-81ED-4DB2-BD59-A6C34878D82A}">
                    <a16:rowId xmlns:a16="http://schemas.microsoft.com/office/drawing/2014/main" val="3631354696"/>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Prirodoslovno-matematički fakultet</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353</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53</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9305</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1664</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18%</a:t>
                      </a:r>
                    </a:p>
                  </a:txBody>
                  <a:tcPr marL="68580" marR="68580" marT="9525" marB="0" anchor="ctr"/>
                </a:tc>
                <a:extLst>
                  <a:ext uri="{0D108BD9-81ED-4DB2-BD59-A6C34878D82A}">
                    <a16:rowId xmlns:a16="http://schemas.microsoft.com/office/drawing/2014/main" val="3896322212"/>
                  </a:ext>
                </a:extLst>
              </a:tr>
              <a:tr h="271040">
                <a:tc>
                  <a:txBody>
                    <a:bodyPr/>
                    <a:lstStyle/>
                    <a:p>
                      <a:pPr algn="l">
                        <a:spcBef>
                          <a:spcPts val="500"/>
                        </a:spcBef>
                        <a:spcAft>
                          <a:spcPts val="0"/>
                        </a:spcAft>
                      </a:pPr>
                      <a:r>
                        <a:rPr lang="hr-HR" sz="1400" dirty="0">
                          <a:effectLst/>
                          <a:latin typeface="Arial" panose="020B0604020202020204" pitchFamily="34" charset="0"/>
                          <a:ea typeface="Times New Roman" panose="02020603050405020304" pitchFamily="18" charset="0"/>
                          <a:cs typeface="Arial" panose="020B0604020202020204" pitchFamily="34" charset="0"/>
                        </a:rPr>
                        <a:t>Studij Hotelijerstvo i gastronomija</a:t>
                      </a: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12</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0</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225</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62</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28%</a:t>
                      </a:r>
                    </a:p>
                  </a:txBody>
                  <a:tcPr marL="68580" marR="68580" marT="9525" marB="0" anchor="ctr"/>
                </a:tc>
                <a:extLst>
                  <a:ext uri="{0D108BD9-81ED-4DB2-BD59-A6C34878D82A}">
                    <a16:rowId xmlns:a16="http://schemas.microsoft.com/office/drawing/2014/main" val="1009411950"/>
                  </a:ext>
                </a:extLst>
              </a:tr>
              <a:tr h="271040">
                <a:tc>
                  <a:txBody>
                    <a:bodyPr/>
                    <a:lstStyle/>
                    <a:p>
                      <a:pPr algn="l">
                        <a:spcBef>
                          <a:spcPts val="500"/>
                        </a:spcBef>
                        <a:spcAft>
                          <a:spcPts val="0"/>
                        </a:spcAft>
                      </a:pPr>
                      <a:r>
                        <a:rPr lang="hr-HR" sz="1400" dirty="0">
                          <a:effectLst/>
                          <a:latin typeface="Arial" panose="020B0604020202020204" pitchFamily="34" charset="0"/>
                          <a:ea typeface="Times New Roman" panose="02020603050405020304" pitchFamily="18" charset="0"/>
                          <a:cs typeface="Arial" panose="020B0604020202020204" pitchFamily="34" charset="0"/>
                        </a:rPr>
                        <a:t>Studij Mediteranska poljoprivreda</a:t>
                      </a: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25</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16</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346</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39</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11%</a:t>
                      </a:r>
                    </a:p>
                  </a:txBody>
                  <a:tcPr marL="68580" marR="68580" marT="9525" marB="0" anchor="ctr"/>
                </a:tc>
                <a:extLst>
                  <a:ext uri="{0D108BD9-81ED-4DB2-BD59-A6C34878D82A}">
                    <a16:rowId xmlns:a16="http://schemas.microsoft.com/office/drawing/2014/main" val="3957641687"/>
                  </a:ext>
                </a:extLst>
              </a:tr>
              <a:tr h="271040">
                <a:tc>
                  <a:txBody>
                    <a:bodyPr/>
                    <a:lstStyle/>
                    <a:p>
                      <a:pPr algn="l">
                        <a:spcBef>
                          <a:spcPts val="500"/>
                        </a:spcBef>
                        <a:spcAft>
                          <a:spcPts val="0"/>
                        </a:spcAft>
                      </a:pPr>
                      <a:r>
                        <a:rPr lang="hr-HR" sz="1400" dirty="0">
                          <a:effectLst/>
                          <a:latin typeface="Arial" panose="020B0604020202020204" pitchFamily="34" charset="0"/>
                          <a:ea typeface="Times New Roman" panose="02020603050405020304" pitchFamily="18" charset="0"/>
                          <a:cs typeface="Arial" panose="020B0604020202020204" pitchFamily="34" charset="0"/>
                        </a:rPr>
                        <a:t>Studij Vojno pomorstvo</a:t>
                      </a: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44</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0</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941</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599</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64%</a:t>
                      </a:r>
                    </a:p>
                  </a:txBody>
                  <a:tcPr marL="68580" marR="68580" marT="9525" marB="0" anchor="ctr"/>
                </a:tc>
                <a:extLst>
                  <a:ext uri="{0D108BD9-81ED-4DB2-BD59-A6C34878D82A}">
                    <a16:rowId xmlns:a16="http://schemas.microsoft.com/office/drawing/2014/main" val="10012"/>
                  </a:ext>
                </a:extLst>
              </a:tr>
              <a:tr h="323303">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Sveučilišni odjel za forenzične znanosti </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67</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11</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1825</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309</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17%</a:t>
                      </a:r>
                    </a:p>
                  </a:txBody>
                  <a:tcPr marL="68580" marR="68580" marT="9525" marB="0" anchor="ctr"/>
                </a:tc>
                <a:extLst>
                  <a:ext uri="{0D108BD9-81ED-4DB2-BD59-A6C34878D82A}">
                    <a16:rowId xmlns:a16="http://schemas.microsoft.com/office/drawing/2014/main" val="378965288"/>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Sveučilišni odjel za stručne studije</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293</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26</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15197</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1322</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9%</a:t>
                      </a:r>
                    </a:p>
                  </a:txBody>
                  <a:tcPr marL="68580" marR="68580" marT="9525" marB="0" anchor="ctr"/>
                </a:tc>
                <a:extLst>
                  <a:ext uri="{0D108BD9-81ED-4DB2-BD59-A6C34878D82A}">
                    <a16:rowId xmlns:a16="http://schemas.microsoft.com/office/drawing/2014/main" val="441141734"/>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Sveučilišni odjel za studije mora</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57</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15</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947</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163</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17%</a:t>
                      </a:r>
                    </a:p>
                  </a:txBody>
                  <a:tcPr marL="68580" marR="68580" marT="9525" marB="0" anchor="ctr"/>
                </a:tc>
                <a:extLst>
                  <a:ext uri="{0D108BD9-81ED-4DB2-BD59-A6C34878D82A}">
                    <a16:rowId xmlns:a16="http://schemas.microsoft.com/office/drawing/2014/main" val="3149456367"/>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Sveučilišni odjel zdravstvenih studija</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480</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116</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16433</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1429</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9%</a:t>
                      </a:r>
                    </a:p>
                  </a:txBody>
                  <a:tcPr marL="68580" marR="68580" marT="9525" marB="0" anchor="ctr"/>
                </a:tc>
                <a:extLst>
                  <a:ext uri="{0D108BD9-81ED-4DB2-BD59-A6C34878D82A}">
                    <a16:rowId xmlns:a16="http://schemas.microsoft.com/office/drawing/2014/main" val="259588440"/>
                  </a:ext>
                </a:extLst>
              </a:tr>
              <a:tr h="272522">
                <a:tc>
                  <a:txBody>
                    <a:bodyPr/>
                    <a:lstStyle/>
                    <a:p>
                      <a:pPr algn="l">
                        <a:spcBef>
                          <a:spcPts val="500"/>
                        </a:spcBef>
                        <a:spcAft>
                          <a:spcPts val="0"/>
                        </a:spcAft>
                      </a:pPr>
                      <a:r>
                        <a:rPr lang="hr-HR" sz="1400" dirty="0">
                          <a:effectLst/>
                          <a:latin typeface="Arial" panose="020B0604020202020204" pitchFamily="34" charset="0"/>
                          <a:cs typeface="Arial" panose="020B0604020202020204" pitchFamily="34" charset="0"/>
                        </a:rPr>
                        <a:t>Umjetnička akademija</a:t>
                      </a:r>
                      <a:endParaRPr lang="hr-HR" sz="14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510</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281</a:t>
                      </a:r>
                    </a:p>
                  </a:txBody>
                  <a:tcPr marL="0" marR="0" marT="0"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3235</a:t>
                      </a:r>
                    </a:p>
                  </a:txBody>
                  <a:tcPr marL="68580" marR="68580" marT="9525" marB="0" anchor="ctr"/>
                </a:tc>
                <a:tc>
                  <a:txBody>
                    <a:bodyPr/>
                    <a:lstStyle/>
                    <a:p>
                      <a:pPr algn="ctr">
                        <a:lnSpc>
                          <a:spcPct val="115000"/>
                        </a:lnSpc>
                        <a:spcBef>
                          <a:spcPts val="500"/>
                        </a:spcBef>
                        <a:spcAft>
                          <a:spcPts val="0"/>
                        </a:spcAft>
                      </a:pPr>
                      <a:r>
                        <a:rPr lang="hr-HR" sz="1400" dirty="0">
                          <a:effectLst/>
                          <a:latin typeface="Arial" panose="020B0604020202020204" pitchFamily="34" charset="0"/>
                          <a:ea typeface="Calibri"/>
                          <a:cs typeface="Arial" panose="020B0604020202020204" pitchFamily="34" charset="0"/>
                        </a:rPr>
                        <a:t>386</a:t>
                      </a:r>
                    </a:p>
                  </a:txBody>
                  <a:tcPr marL="68580" marR="6858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12%</a:t>
                      </a:r>
                    </a:p>
                  </a:txBody>
                  <a:tcPr marL="68580" marR="68580" marT="9525" marB="0" anchor="ctr"/>
                </a:tc>
                <a:extLst>
                  <a:ext uri="{0D108BD9-81ED-4DB2-BD59-A6C34878D82A}">
                    <a16:rowId xmlns:a16="http://schemas.microsoft.com/office/drawing/2014/main" val="3232308361"/>
                  </a:ext>
                </a:extLst>
              </a:tr>
              <a:tr h="454204">
                <a:tc>
                  <a:txBody>
                    <a:bodyPr/>
                    <a:lstStyle/>
                    <a:p>
                      <a:pPr algn="l">
                        <a:spcBef>
                          <a:spcPts val="500"/>
                        </a:spcBef>
                        <a:spcAft>
                          <a:spcPts val="0"/>
                        </a:spcAft>
                      </a:pPr>
                      <a:r>
                        <a:rPr lang="hr-HR" sz="1400" b="1" dirty="0">
                          <a:effectLst/>
                          <a:latin typeface="Arial" panose="020B0604020202020204" pitchFamily="34" charset="0"/>
                          <a:cs typeface="Arial" panose="020B0604020202020204" pitchFamily="34" charset="0"/>
                        </a:rPr>
                        <a:t>SVEUČILIŠTE U SPLITU</a:t>
                      </a:r>
                      <a:endParaRPr lang="hr-HR" sz="1400" b="1"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4074</a:t>
                      </a:r>
                    </a:p>
                  </a:txBody>
                  <a:tcPr marL="59690" marR="5969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821</a:t>
                      </a:r>
                    </a:p>
                  </a:txBody>
                  <a:tcPr marL="0" marR="0" marT="0"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156835</a:t>
                      </a:r>
                    </a:p>
                  </a:txBody>
                  <a:tcPr marL="59690" marR="5969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15971</a:t>
                      </a:r>
                    </a:p>
                  </a:txBody>
                  <a:tcPr marL="59690" marR="59690" marT="9525" marB="0" anchor="ctr"/>
                </a:tc>
                <a:tc>
                  <a:txBody>
                    <a:bodyPr/>
                    <a:lstStyle/>
                    <a:p>
                      <a:pPr algn="ctr">
                        <a:lnSpc>
                          <a:spcPct val="115000"/>
                        </a:lnSpc>
                        <a:spcBef>
                          <a:spcPts val="500"/>
                        </a:spcBef>
                        <a:spcAft>
                          <a:spcPts val="0"/>
                        </a:spcAft>
                      </a:pPr>
                      <a:r>
                        <a:rPr lang="hr-HR" sz="1400" b="1" dirty="0">
                          <a:effectLst/>
                          <a:latin typeface="Arial" panose="020B0604020202020204" pitchFamily="34" charset="0"/>
                          <a:ea typeface="Calibri"/>
                          <a:cs typeface="Arial" panose="020B0604020202020204" pitchFamily="34" charset="0"/>
                        </a:rPr>
                        <a:t>10%</a:t>
                      </a:r>
                    </a:p>
                  </a:txBody>
                  <a:tcPr marL="59690" marR="59690" marT="9525" marB="0" anchor="ctr"/>
                </a:tc>
                <a:extLst>
                  <a:ext uri="{0D108BD9-81ED-4DB2-BD59-A6C34878D82A}">
                    <a16:rowId xmlns:a16="http://schemas.microsoft.com/office/drawing/2014/main" val="2438830253"/>
                  </a:ext>
                </a:extLst>
              </a:tr>
            </a:tbl>
          </a:graphicData>
        </a:graphic>
      </p:graphicFrame>
    </p:spTree>
    <p:extLst>
      <p:ext uri="{BB962C8B-B14F-4D97-AF65-F5344CB8AC3E}">
        <p14:creationId xmlns:p14="http://schemas.microsoft.com/office/powerpoint/2010/main" val="4206539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91551052"/>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ctr"/>
                      <a:r>
                        <a:rPr lang="hr-HR" sz="1600" b="1" i="0" u="none" strike="noStrike" baseline="0" dirty="0">
                          <a:latin typeface="ArialMT-Identity-H"/>
                          <a:cs typeface="Arial" panose="020B0604020202020204" pitchFamily="34" charset="0"/>
                        </a:rPr>
                        <a:t>(MEF 20./21.-2. usporedba sa MEF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MEF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MEF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n=10671</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n=759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n=10559</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n=757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n=10691</a:t>
                      </a: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n=767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n=10665</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n=769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n=10659</a:t>
                      </a: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n=765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n=10612</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n=765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n=10654</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n=763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n=10553</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n=761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n=10395</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n=765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135285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63715436"/>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(MEF</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MEF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n=724</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n=732</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n=727</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n=726</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71919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3734400"/>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l"/>
                      <a:r>
                        <a:rPr lang="hr-HR" sz="1600" b="1" i="0" u="none" strike="noStrike" baseline="0" dirty="0">
                          <a:latin typeface="ArialMT-Identity-H"/>
                          <a:cs typeface="Arial" panose="020B0604020202020204" pitchFamily="34" charset="0"/>
                        </a:rPr>
                        <a:t>(PFST 20./21.-2. usporedba sa PFST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PFST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PFST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n=3172</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n=563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n=3171</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n=559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n=3149</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n=566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n=3147</a:t>
                      </a:r>
                    </a:p>
                  </a:txBody>
                  <a:tcPr anchor="ctr"/>
                </a:tc>
                <a:tc>
                  <a:txBody>
                    <a:bodyPr/>
                    <a:lstStyle/>
                    <a:p>
                      <a:pPr algn="ctr"/>
                      <a:r>
                        <a:rPr lang="hr-HR" sz="1800" b="1" dirty="0">
                          <a:solidFill>
                            <a:schemeClr val="accent2"/>
                          </a:solidFill>
                          <a:latin typeface="Arial Black" panose="020B0A04020102020204" pitchFamily="34" charset="0"/>
                        </a:rPr>
                        <a:t>4,3 </a:t>
                      </a:r>
                    </a:p>
                    <a:p>
                      <a:pPr algn="ctr"/>
                      <a:r>
                        <a:rPr lang="hr-HR" sz="1800" b="1" dirty="0">
                          <a:solidFill>
                            <a:schemeClr val="accent2"/>
                          </a:solidFill>
                          <a:latin typeface="Arial Black" panose="020B0A04020102020204" pitchFamily="34" charset="0"/>
                        </a:rPr>
                        <a:t>n=567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n=3145</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n=557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n=3186</a:t>
                      </a:r>
                    </a:p>
                  </a:txBody>
                  <a:tcPr anchor="ctr"/>
                </a:tc>
                <a:tc>
                  <a:txBody>
                    <a:bodyPr/>
                    <a:lstStyle/>
                    <a:p>
                      <a:pPr algn="ctr"/>
                      <a:r>
                        <a:rPr lang="hr-HR" sz="1800" b="1" dirty="0">
                          <a:solidFill>
                            <a:schemeClr val="accent2"/>
                          </a:solidFill>
                          <a:latin typeface="Arial Black" panose="020B0A04020102020204" pitchFamily="34" charset="0"/>
                        </a:rPr>
                        <a:t>4,3 </a:t>
                      </a:r>
                    </a:p>
                    <a:p>
                      <a:pPr algn="ctr"/>
                      <a:r>
                        <a:rPr lang="hr-HR" sz="1800" b="1" dirty="0">
                          <a:solidFill>
                            <a:schemeClr val="accent2"/>
                          </a:solidFill>
                          <a:latin typeface="Arial Black" panose="020B0A04020102020204" pitchFamily="34" charset="0"/>
                        </a:rPr>
                        <a:t>n=564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n=3155</a:t>
                      </a:r>
                    </a:p>
                  </a:txBody>
                  <a:tcPr anchor="ctr"/>
                </a:tc>
                <a:tc>
                  <a:txBody>
                    <a:bodyPr/>
                    <a:lstStyle/>
                    <a:p>
                      <a:pPr algn="ctr"/>
                      <a:r>
                        <a:rPr lang="hr-HR" sz="1800" b="1" dirty="0">
                          <a:solidFill>
                            <a:schemeClr val="accent2"/>
                          </a:solidFill>
                          <a:latin typeface="Arial Black" panose="020B0A04020102020204" pitchFamily="34" charset="0"/>
                        </a:rPr>
                        <a:t>4,3 </a:t>
                      </a:r>
                    </a:p>
                    <a:p>
                      <a:pPr algn="ctr"/>
                      <a:r>
                        <a:rPr lang="hr-HR" sz="1800" b="1" dirty="0">
                          <a:solidFill>
                            <a:schemeClr val="accent2"/>
                          </a:solidFill>
                          <a:latin typeface="Arial Black" panose="020B0A04020102020204" pitchFamily="34" charset="0"/>
                        </a:rPr>
                        <a:t>n=565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n=3150</a:t>
                      </a:r>
                    </a:p>
                  </a:txBody>
                  <a:tcPr anchor="ctr"/>
                </a:tc>
                <a:tc>
                  <a:txBody>
                    <a:bodyPr/>
                    <a:lstStyle/>
                    <a:p>
                      <a:pPr algn="ctr"/>
                      <a:r>
                        <a:rPr lang="hr-HR" sz="1800" b="1" dirty="0">
                          <a:solidFill>
                            <a:schemeClr val="accent2"/>
                          </a:solidFill>
                          <a:latin typeface="Arial Black" panose="020B0A04020102020204" pitchFamily="34" charset="0"/>
                        </a:rPr>
                        <a:t>4,3 </a:t>
                      </a:r>
                    </a:p>
                    <a:p>
                      <a:pPr algn="ctr"/>
                      <a:r>
                        <a:rPr lang="hr-HR" sz="1800" b="1" dirty="0">
                          <a:solidFill>
                            <a:schemeClr val="accent2"/>
                          </a:solidFill>
                          <a:latin typeface="Arial Black" panose="020B0A04020102020204" pitchFamily="34" charset="0"/>
                        </a:rPr>
                        <a:t>n=565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n=3121</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n=562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313441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74517928"/>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(PFST</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PFST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n=510</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4,3 </a:t>
                      </a:r>
                    </a:p>
                    <a:p>
                      <a:pPr algn="ctr"/>
                      <a:r>
                        <a:rPr lang="hr-HR" sz="1800" b="1" dirty="0">
                          <a:solidFill>
                            <a:schemeClr val="accent2"/>
                          </a:solidFill>
                          <a:latin typeface="Arial Black" panose="020B0A04020102020204" pitchFamily="34" charset="0"/>
                        </a:rPr>
                        <a:t>n=511</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4,3 </a:t>
                      </a:r>
                    </a:p>
                    <a:p>
                      <a:pPr algn="ctr"/>
                      <a:r>
                        <a:rPr lang="hr-HR" sz="1800" b="1" dirty="0">
                          <a:solidFill>
                            <a:schemeClr val="accent2"/>
                          </a:solidFill>
                          <a:latin typeface="Arial Black" panose="020B0A04020102020204" pitchFamily="34" charset="0"/>
                        </a:rPr>
                        <a:t>n=512</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n=508</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65665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9020146"/>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ctr"/>
                      <a:r>
                        <a:rPr lang="hr-HR" sz="1600" b="1" i="0" u="none" strike="noStrike" baseline="0" dirty="0">
                          <a:latin typeface="ArialMT-Identity-H"/>
                          <a:cs typeface="Arial" panose="020B0604020202020204" pitchFamily="34" charset="0"/>
                        </a:rPr>
                        <a:t>(PMF 20./21.-2. usporedba sa PMF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PMF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PMF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n=3920</a:t>
                      </a:r>
                    </a:p>
                  </a:txBody>
                  <a:tcPr anchor="ctr"/>
                </a:tc>
                <a:tc>
                  <a:txBody>
                    <a:bodyPr/>
                    <a:lstStyle/>
                    <a:p>
                      <a:pPr algn="ctr"/>
                      <a:r>
                        <a:rPr lang="hr-HR" sz="1800" b="1" dirty="0">
                          <a:solidFill>
                            <a:schemeClr val="accent2"/>
                          </a:solidFill>
                          <a:latin typeface="Arial Black" panose="020B0A04020102020204" pitchFamily="34" charset="0"/>
                        </a:rPr>
                        <a:t>4,6 n=1644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n=3945</a:t>
                      </a:r>
                    </a:p>
                  </a:txBody>
                  <a:tcPr anchor="ctr"/>
                </a:tc>
                <a:tc>
                  <a:txBody>
                    <a:bodyPr/>
                    <a:lstStyle/>
                    <a:p>
                      <a:pPr algn="ctr"/>
                      <a:r>
                        <a:rPr lang="hr-HR" sz="1800" b="1" dirty="0">
                          <a:solidFill>
                            <a:schemeClr val="accent2"/>
                          </a:solidFill>
                          <a:latin typeface="Arial Black" panose="020B0A04020102020204" pitchFamily="34" charset="0"/>
                        </a:rPr>
                        <a:t>4,6 n=1646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n=3945</a:t>
                      </a:r>
                    </a:p>
                  </a:txBody>
                  <a:tcPr anchor="ctr"/>
                </a:tc>
                <a:tc>
                  <a:txBody>
                    <a:bodyPr/>
                    <a:lstStyle/>
                    <a:p>
                      <a:pPr algn="ctr"/>
                      <a:r>
                        <a:rPr lang="hr-HR" sz="1800" b="1" dirty="0">
                          <a:solidFill>
                            <a:schemeClr val="accent2"/>
                          </a:solidFill>
                          <a:latin typeface="Arial Black" panose="020B0A04020102020204" pitchFamily="34" charset="0"/>
                        </a:rPr>
                        <a:t>4,8 n=1644 </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n=3926</a:t>
                      </a:r>
                    </a:p>
                  </a:txBody>
                  <a:tcPr anchor="ctr"/>
                </a:tc>
                <a:tc>
                  <a:txBody>
                    <a:bodyPr/>
                    <a:lstStyle/>
                    <a:p>
                      <a:pPr algn="ctr"/>
                      <a:r>
                        <a:rPr lang="hr-HR" sz="1800" b="1" dirty="0">
                          <a:solidFill>
                            <a:schemeClr val="accent2"/>
                          </a:solidFill>
                          <a:latin typeface="Arial Black" panose="020B0A04020102020204" pitchFamily="34" charset="0"/>
                        </a:rPr>
                        <a:t>4,5 n=1636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n=3864</a:t>
                      </a:r>
                    </a:p>
                  </a:txBody>
                  <a:tcPr anchor="ctr"/>
                </a:tc>
                <a:tc>
                  <a:txBody>
                    <a:bodyPr/>
                    <a:lstStyle/>
                    <a:p>
                      <a:pPr algn="ctr"/>
                      <a:r>
                        <a:rPr lang="hr-HR" sz="1800" b="1" dirty="0">
                          <a:solidFill>
                            <a:schemeClr val="accent2"/>
                          </a:solidFill>
                          <a:latin typeface="Arial Black" panose="020B0A04020102020204" pitchFamily="34" charset="0"/>
                        </a:rPr>
                        <a:t>4,7 n=1610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4,5 </a:t>
                      </a:r>
                    </a:p>
                    <a:p>
                      <a:pPr algn="ctr"/>
                      <a:r>
                        <a:rPr lang="hr-HR" sz="1800" b="1" dirty="0">
                          <a:solidFill>
                            <a:schemeClr val="accent4"/>
                          </a:solidFill>
                          <a:latin typeface="Arial" panose="020B0604020202020204" pitchFamily="34" charset="0"/>
                          <a:cs typeface="Arial" panose="020B0604020202020204" pitchFamily="34" charset="0"/>
                        </a:rPr>
                        <a:t>n=3916</a:t>
                      </a:r>
                    </a:p>
                  </a:txBody>
                  <a:tcPr anchor="ctr"/>
                </a:tc>
                <a:tc>
                  <a:txBody>
                    <a:bodyPr/>
                    <a:lstStyle/>
                    <a:p>
                      <a:pPr algn="ctr"/>
                      <a:r>
                        <a:rPr lang="hr-HR" sz="1800" b="1" dirty="0">
                          <a:solidFill>
                            <a:schemeClr val="accent2"/>
                          </a:solidFill>
                          <a:latin typeface="Arial Black" panose="020B0A04020102020204" pitchFamily="34" charset="0"/>
                        </a:rPr>
                        <a:t>4,4 n=1640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n=3906</a:t>
                      </a:r>
                    </a:p>
                  </a:txBody>
                  <a:tcPr anchor="ctr"/>
                </a:tc>
                <a:tc>
                  <a:txBody>
                    <a:bodyPr/>
                    <a:lstStyle/>
                    <a:p>
                      <a:pPr algn="ctr"/>
                      <a:r>
                        <a:rPr lang="hr-HR" sz="1800" b="1" dirty="0">
                          <a:solidFill>
                            <a:schemeClr val="accent2"/>
                          </a:solidFill>
                          <a:latin typeface="Arial Black" panose="020B0A04020102020204" pitchFamily="34" charset="0"/>
                        </a:rPr>
                        <a:t>4,6 n=1636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n=3884</a:t>
                      </a:r>
                    </a:p>
                  </a:txBody>
                  <a:tcPr anchor="ctr"/>
                </a:tc>
                <a:tc>
                  <a:txBody>
                    <a:bodyPr/>
                    <a:lstStyle/>
                    <a:p>
                      <a:pPr algn="ctr"/>
                      <a:r>
                        <a:rPr lang="hr-HR" sz="1800" b="1" dirty="0">
                          <a:solidFill>
                            <a:schemeClr val="accent2"/>
                          </a:solidFill>
                          <a:latin typeface="Arial Black" panose="020B0A04020102020204" pitchFamily="34" charset="0"/>
                        </a:rPr>
                        <a:t>4,5 n=1630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n=3889</a:t>
                      </a:r>
                    </a:p>
                  </a:txBody>
                  <a:tcPr anchor="ctr"/>
                </a:tc>
                <a:tc>
                  <a:txBody>
                    <a:bodyPr/>
                    <a:lstStyle/>
                    <a:p>
                      <a:pPr algn="ctr"/>
                      <a:r>
                        <a:rPr lang="hr-HR" sz="1800" b="1" dirty="0">
                          <a:solidFill>
                            <a:schemeClr val="accent2"/>
                          </a:solidFill>
                          <a:latin typeface="Arial Black" panose="020B0A04020102020204" pitchFamily="34" charset="0"/>
                        </a:rPr>
                        <a:t>4,6 n=1644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322992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18195524"/>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(PMF</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PMF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n=1055</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n=1064</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n=1066</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n=1065</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87672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61690914"/>
              </p:ext>
            </p:extLst>
          </p:nvPr>
        </p:nvGraphicFramePr>
        <p:xfrm>
          <a:off x="20210" y="0"/>
          <a:ext cx="9123788" cy="6917031"/>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880320">
                  <a:extLst>
                    <a:ext uri="{9D8B030D-6E8A-4147-A177-3AD203B41FA5}">
                      <a16:colId xmlns:a16="http://schemas.microsoft.com/office/drawing/2014/main" val="508042112"/>
                    </a:ext>
                  </a:extLst>
                </a:gridCol>
                <a:gridCol w="2699790">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l"/>
                      <a:r>
                        <a:rPr lang="hr-HR" sz="1600" b="1" i="0" u="none" strike="noStrike" baseline="0" dirty="0">
                          <a:latin typeface="ArialMT-Identity-H"/>
                          <a:cs typeface="Arial" panose="020B0604020202020204" pitchFamily="34" charset="0"/>
                        </a:rPr>
                        <a:t>(HiG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HiG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n=61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n=60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n=61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n=62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n=58</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n=61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n=61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n=61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n=62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641147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27948670"/>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(HiG</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 HiG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n=62</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n=61</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n=61</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n=62</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3068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82451077"/>
              </p:ext>
            </p:extLst>
          </p:nvPr>
        </p:nvGraphicFramePr>
        <p:xfrm>
          <a:off x="20210" y="0"/>
          <a:ext cx="9123791" cy="6893882"/>
        </p:xfrm>
        <a:graphic>
          <a:graphicData uri="http://schemas.openxmlformats.org/drawingml/2006/table">
            <a:tbl>
              <a:tblPr firstRow="1" bandRow="1">
                <a:tableStyleId>{00A15C55-8517-42AA-B614-E9B94910E393}</a:tableStyleId>
              </a:tblPr>
              <a:tblGrid>
                <a:gridCol w="4548925">
                  <a:extLst>
                    <a:ext uri="{9D8B030D-6E8A-4147-A177-3AD203B41FA5}">
                      <a16:colId xmlns:a16="http://schemas.microsoft.com/office/drawing/2014/main" val="20000"/>
                    </a:ext>
                  </a:extLst>
                </a:gridCol>
                <a:gridCol w="2307121">
                  <a:extLst>
                    <a:ext uri="{9D8B030D-6E8A-4147-A177-3AD203B41FA5}">
                      <a16:colId xmlns:a16="http://schemas.microsoft.com/office/drawing/2014/main" val="20002"/>
                    </a:ext>
                  </a:extLst>
                </a:gridCol>
                <a:gridCol w="2267745">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l"/>
                      <a:r>
                        <a:rPr lang="hr-HR" sz="1600" b="1" i="0" u="none" strike="noStrike" baseline="0" dirty="0">
                          <a:latin typeface="ArialMT-Identity-H"/>
                          <a:cs typeface="Arial" panose="020B0604020202020204" pitchFamily="34" charset="0"/>
                        </a:rPr>
                        <a:t>(MEDP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endParaRPr lang="hr-HR" sz="1200" b="1" dirty="0">
                        <a:latin typeface="Arial" panose="020B0604020202020204" pitchFamily="34" charset="0"/>
                        <a:cs typeface="Arial" panose="020B0604020202020204" pitchFamily="34" charset="0"/>
                      </a:endParaRPr>
                    </a:p>
                  </a:txBody>
                  <a:tcPr/>
                </a:tc>
                <a:tc hMerge="1">
                  <a:txBody>
                    <a:bodyPr/>
                    <a:lstStyle/>
                    <a:p>
                      <a:pPr algn="ctr"/>
                      <a:endParaRPr lang="hr-HR" sz="1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MEDP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98683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60299105"/>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(MEDP</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 MEDP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n=30</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n=30</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n=30</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n=30</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976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88361663"/>
              </p:ext>
            </p:extLst>
          </p:nvPr>
        </p:nvGraphicFramePr>
        <p:xfrm>
          <a:off x="0" y="44624"/>
          <a:ext cx="9144000" cy="6768751"/>
        </p:xfrm>
        <a:graphic>
          <a:graphicData uri="http://schemas.openxmlformats.org/drawingml/2006/table">
            <a:tbl>
              <a:tblPr firstRow="1" bandRow="1">
                <a:tableStyleId>{00A15C55-8517-42AA-B614-E9B94910E393}</a:tableStyleId>
              </a:tblPr>
              <a:tblGrid>
                <a:gridCol w="6228184">
                  <a:extLst>
                    <a:ext uri="{9D8B030D-6E8A-4147-A177-3AD203B41FA5}">
                      <a16:colId xmlns:a16="http://schemas.microsoft.com/office/drawing/2014/main" val="20000"/>
                    </a:ext>
                  </a:extLst>
                </a:gridCol>
                <a:gridCol w="2915816">
                  <a:extLst>
                    <a:ext uri="{9D8B030D-6E8A-4147-A177-3AD203B41FA5}">
                      <a16:colId xmlns:a16="http://schemas.microsoft.com/office/drawing/2014/main" val="20001"/>
                    </a:ext>
                  </a:extLst>
                </a:gridCol>
              </a:tblGrid>
              <a:tr h="338526">
                <a:tc>
                  <a:txBody>
                    <a:bodyPr/>
                    <a:lstStyle/>
                    <a:p>
                      <a:pPr algn="ctr">
                        <a:spcBef>
                          <a:spcPts val="500"/>
                        </a:spcBef>
                        <a:spcAft>
                          <a:spcPts val="0"/>
                        </a:spcAft>
                      </a:pPr>
                      <a:r>
                        <a:rPr lang="hr-HR" sz="2000" dirty="0">
                          <a:effectLst/>
                          <a:latin typeface="Arial" panose="020B0604020202020204" pitchFamily="34" charset="0"/>
                          <a:cs typeface="Arial" panose="020B0604020202020204" pitchFamily="34" charset="0"/>
                        </a:rPr>
                        <a:t>Sastavnica / n=broj odgovora</a:t>
                      </a:r>
                      <a:endParaRPr lang="hr-HR" sz="20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dirty="0">
                          <a:effectLst/>
                          <a:latin typeface="Arial" panose="020B0604020202020204" pitchFamily="34" charset="0"/>
                          <a:cs typeface="Arial" panose="020B0604020202020204" pitchFamily="34" charset="0"/>
                        </a:rPr>
                        <a:t>Globalni index</a:t>
                      </a:r>
                      <a:endParaRPr lang="hr-HR" sz="200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Ekonomski fakultet / </a:t>
                      </a:r>
                      <a:r>
                        <a:rPr lang="hr-HR" sz="1800" b="1" i="1" u="none" dirty="0">
                          <a:effectLst/>
                          <a:latin typeface="Arial" panose="020B0604020202020204" pitchFamily="34" charset="0"/>
                          <a:cs typeface="Arial" panose="020B0604020202020204" pitchFamily="34" charset="0"/>
                        </a:rPr>
                        <a:t>n=1499</a:t>
                      </a: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4,6</a:t>
                      </a:r>
                    </a:p>
                  </a:txBody>
                  <a:tcPr marL="68580" marR="68580" marT="0" marB="0" anchor="ctr"/>
                </a:tc>
                <a:extLst>
                  <a:ext uri="{0D108BD9-81ED-4DB2-BD59-A6C34878D82A}">
                    <a16:rowId xmlns:a16="http://schemas.microsoft.com/office/drawing/2014/main" val="10001"/>
                  </a:ext>
                </a:extLst>
              </a:tr>
              <a:tr h="371874">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Fakultet elektrotehnike, strojarstva i brodogradnje / </a:t>
                      </a:r>
                      <a:r>
                        <a:rPr lang="hr-HR" sz="1800" b="1" i="1" dirty="0">
                          <a:effectLst/>
                          <a:latin typeface="Arial" panose="020B0604020202020204" pitchFamily="34" charset="0"/>
                          <a:cs typeface="Arial" panose="020B0604020202020204" pitchFamily="34" charset="0"/>
                        </a:rPr>
                        <a:t>n=1396</a:t>
                      </a: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4,5</a:t>
                      </a:r>
                    </a:p>
                  </a:txBody>
                  <a:tcPr marL="68580" marR="68580" marT="0" marB="0" anchor="ctr"/>
                </a:tc>
                <a:extLst>
                  <a:ext uri="{0D108BD9-81ED-4DB2-BD59-A6C34878D82A}">
                    <a16:rowId xmlns:a16="http://schemas.microsoft.com/office/drawing/2014/main" val="10002"/>
                  </a:ext>
                </a:extLst>
              </a:tr>
              <a:tr h="389051">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Fakultet građevinarstva, arhitekture i geodezije / </a:t>
                      </a:r>
                      <a:r>
                        <a:rPr lang="hr-HR" sz="1800" b="1" i="1" dirty="0">
                          <a:effectLst/>
                          <a:latin typeface="Arial" panose="020B0604020202020204" pitchFamily="34" charset="0"/>
                          <a:cs typeface="Arial" panose="020B0604020202020204" pitchFamily="34" charset="0"/>
                        </a:rPr>
                        <a:t>n=660</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4,6</a:t>
                      </a:r>
                    </a:p>
                  </a:txBody>
                  <a:tcPr marL="68580" marR="68580" marT="0" marB="0" anchor="ctr"/>
                </a:tc>
                <a:extLst>
                  <a:ext uri="{0D108BD9-81ED-4DB2-BD59-A6C34878D82A}">
                    <a16:rowId xmlns:a16="http://schemas.microsoft.com/office/drawing/2014/main" val="10003"/>
                  </a:ext>
                </a:extLst>
              </a:tr>
              <a:tr h="317140">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Filozofski fakultet / </a:t>
                      </a:r>
                      <a:r>
                        <a:rPr lang="hr-HR" sz="1800" b="1" i="1" dirty="0">
                          <a:effectLst/>
                          <a:latin typeface="Arial" panose="020B0604020202020204" pitchFamily="34" charset="0"/>
                          <a:cs typeface="Arial" panose="020B0604020202020204" pitchFamily="34" charset="0"/>
                        </a:rPr>
                        <a:t>n=3342</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4,7</a:t>
                      </a:r>
                    </a:p>
                  </a:txBody>
                  <a:tcPr marL="68580" marR="68580" marT="0" marB="0" anchor="ctr"/>
                </a:tc>
                <a:extLst>
                  <a:ext uri="{0D108BD9-81ED-4DB2-BD59-A6C34878D82A}">
                    <a16:rowId xmlns:a16="http://schemas.microsoft.com/office/drawing/2014/main" val="10004"/>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Katolički-bogoslovni fakultet / </a:t>
                      </a:r>
                      <a:r>
                        <a:rPr lang="hr-HR" sz="1800" b="1" i="1" dirty="0">
                          <a:effectLst/>
                          <a:latin typeface="Arial" panose="020B0604020202020204" pitchFamily="34" charset="0"/>
                          <a:cs typeface="Arial" panose="020B0604020202020204" pitchFamily="34" charset="0"/>
                        </a:rPr>
                        <a:t>n=550</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4,8</a:t>
                      </a:r>
                    </a:p>
                  </a:txBody>
                  <a:tcPr marL="68580" marR="68580" marT="0" marB="0" anchor="ctr"/>
                </a:tc>
                <a:extLst>
                  <a:ext uri="{0D108BD9-81ED-4DB2-BD59-A6C34878D82A}">
                    <a16:rowId xmlns:a16="http://schemas.microsoft.com/office/drawing/2014/main" val="10005"/>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Kemijsko tehnološki fakultet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n=819</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4,6</a:t>
                      </a:r>
                    </a:p>
                  </a:txBody>
                  <a:tcPr marL="68580" marR="68580" marT="0" marB="0" anchor="ctr"/>
                </a:tc>
                <a:extLst>
                  <a:ext uri="{0D108BD9-81ED-4DB2-BD59-A6C34878D82A}">
                    <a16:rowId xmlns:a16="http://schemas.microsoft.com/office/drawing/2014/main" val="10006"/>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Kineziološki fakultet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n=335</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4,5</a:t>
                      </a:r>
                    </a:p>
                  </a:txBody>
                  <a:tcPr marL="68580" marR="68580" marT="0" marB="0" anchor="ctr"/>
                </a:tc>
                <a:extLst>
                  <a:ext uri="{0D108BD9-81ED-4DB2-BD59-A6C34878D82A}">
                    <a16:rowId xmlns:a16="http://schemas.microsoft.com/office/drawing/2014/main" val="10007"/>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Medicinski fakultet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n=825</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4,8</a:t>
                      </a:r>
                    </a:p>
                  </a:txBody>
                  <a:tcPr marL="68580" marR="68580" marT="0" marB="0" anchor="ctr"/>
                </a:tc>
                <a:extLst>
                  <a:ext uri="{0D108BD9-81ED-4DB2-BD59-A6C34878D82A}">
                    <a16:rowId xmlns:a16="http://schemas.microsoft.com/office/drawing/2014/main" val="10008"/>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Pomorski fakultet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n=572</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4,4</a:t>
                      </a:r>
                    </a:p>
                  </a:txBody>
                  <a:tcPr marL="68580" marR="68580" marT="0" marB="0" anchor="ctr"/>
                </a:tc>
                <a:extLst>
                  <a:ext uri="{0D108BD9-81ED-4DB2-BD59-A6C34878D82A}">
                    <a16:rowId xmlns:a16="http://schemas.microsoft.com/office/drawing/2014/main" val="10009"/>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Prirodoslovno-matematički fakultet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n=1664</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noProof="1">
                          <a:effectLst/>
                          <a:latin typeface="Arial" panose="020B0604020202020204" pitchFamily="34" charset="0"/>
                          <a:ea typeface="Times New Roman"/>
                          <a:cs typeface="Arial" panose="020B0604020202020204" pitchFamily="34" charset="0"/>
                        </a:rPr>
                        <a:t>4,6</a:t>
                      </a:r>
                    </a:p>
                  </a:txBody>
                  <a:tcPr marL="68580" marR="68580" marT="0" marB="0" anchor="ctr"/>
                </a:tc>
                <a:extLst>
                  <a:ext uri="{0D108BD9-81ED-4DB2-BD59-A6C34878D82A}">
                    <a16:rowId xmlns:a16="http://schemas.microsoft.com/office/drawing/2014/main" val="10011"/>
                  </a:ext>
                </a:extLst>
              </a:tr>
              <a:tr h="317140">
                <a:tc>
                  <a:txBody>
                    <a:bodyPr/>
                    <a:lstStyle/>
                    <a:p>
                      <a:pPr algn="just">
                        <a:spcBef>
                          <a:spcPts val="500"/>
                        </a:spcBef>
                        <a:spcAft>
                          <a:spcPts val="0"/>
                        </a:spcAft>
                      </a:pPr>
                      <a:r>
                        <a:rPr lang="hr-HR" sz="1800" dirty="0">
                          <a:effectLst/>
                          <a:latin typeface="Arial" panose="020B0604020202020204" pitchFamily="34" charset="0"/>
                          <a:ea typeface="Times New Roman"/>
                          <a:cs typeface="Arial" panose="020B0604020202020204" pitchFamily="34" charset="0"/>
                        </a:rPr>
                        <a:t>Studij Hotelijerstvo i gastronomija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n=62</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4,7</a:t>
                      </a:r>
                    </a:p>
                  </a:txBody>
                  <a:tcPr marL="68580" marR="68580" marT="0" marB="0" anchor="ctr"/>
                </a:tc>
                <a:extLst>
                  <a:ext uri="{0D108BD9-81ED-4DB2-BD59-A6C34878D82A}">
                    <a16:rowId xmlns:a16="http://schemas.microsoft.com/office/drawing/2014/main" val="3393496247"/>
                  </a:ext>
                </a:extLst>
              </a:tr>
              <a:tr h="317140">
                <a:tc>
                  <a:txBody>
                    <a:bodyPr/>
                    <a:lstStyle/>
                    <a:p>
                      <a:pPr algn="just">
                        <a:spcBef>
                          <a:spcPts val="500"/>
                        </a:spcBef>
                        <a:spcAft>
                          <a:spcPts val="0"/>
                        </a:spcAft>
                      </a:pPr>
                      <a:r>
                        <a:rPr lang="hr-HR" sz="1800" dirty="0">
                          <a:effectLst/>
                          <a:latin typeface="Arial" panose="020B0604020202020204" pitchFamily="34" charset="0"/>
                          <a:ea typeface="Times New Roman"/>
                          <a:cs typeface="Arial" panose="020B0604020202020204" pitchFamily="34" charset="0"/>
                        </a:rPr>
                        <a:t>Studij Mediteranska poljoprivreda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n=39</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4,6</a:t>
                      </a:r>
                    </a:p>
                  </a:txBody>
                  <a:tcPr marL="68580" marR="68580" marT="0" marB="0" anchor="ctr"/>
                </a:tc>
                <a:extLst>
                  <a:ext uri="{0D108BD9-81ED-4DB2-BD59-A6C34878D82A}">
                    <a16:rowId xmlns:a16="http://schemas.microsoft.com/office/drawing/2014/main" val="4289339560"/>
                  </a:ext>
                </a:extLst>
              </a:tr>
              <a:tr h="317140">
                <a:tc>
                  <a:txBody>
                    <a:bodyPr/>
                    <a:lstStyle/>
                    <a:p>
                      <a:pPr algn="just">
                        <a:spcBef>
                          <a:spcPts val="500"/>
                        </a:spcBef>
                        <a:spcAft>
                          <a:spcPts val="0"/>
                        </a:spcAft>
                      </a:pPr>
                      <a:r>
                        <a:rPr lang="hr-HR" sz="1800" dirty="0">
                          <a:effectLst/>
                          <a:latin typeface="Arial" panose="020B0604020202020204" pitchFamily="34" charset="0"/>
                          <a:ea typeface="Times New Roman"/>
                          <a:cs typeface="Arial" panose="020B0604020202020204" pitchFamily="34" charset="0"/>
                        </a:rPr>
                        <a:t>Studij Vojno pomorstvo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n=599</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4,8</a:t>
                      </a:r>
                    </a:p>
                  </a:txBody>
                  <a:tcPr marL="68580" marR="68580" marT="0" marB="0" anchor="ctr"/>
                </a:tc>
                <a:extLst>
                  <a:ext uri="{0D108BD9-81ED-4DB2-BD59-A6C34878D82A}">
                    <a16:rowId xmlns:a16="http://schemas.microsoft.com/office/drawing/2014/main" val="10018"/>
                  </a:ext>
                </a:extLst>
              </a:tr>
              <a:tr h="317140">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Sveučilišni odjel za forenzične znanosti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n=309</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4,8</a:t>
                      </a:r>
                    </a:p>
                  </a:txBody>
                  <a:tcPr marL="68580" marR="68580" marT="0" marB="0" anchor="ctr"/>
                </a:tc>
                <a:extLst>
                  <a:ext uri="{0D108BD9-81ED-4DB2-BD59-A6C34878D82A}">
                    <a16:rowId xmlns:a16="http://schemas.microsoft.com/office/drawing/2014/main" val="10012"/>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Sveučilišni odjel za stručne studije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n=1322</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4,5</a:t>
                      </a:r>
                    </a:p>
                  </a:txBody>
                  <a:tcPr marL="68580" marR="68580" marT="0" marB="0" anchor="ctr"/>
                </a:tc>
                <a:extLst>
                  <a:ext uri="{0D108BD9-81ED-4DB2-BD59-A6C34878D82A}">
                    <a16:rowId xmlns:a16="http://schemas.microsoft.com/office/drawing/2014/main" val="10013"/>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Sveučilišni odjel za studije mora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n=163</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noProof="1">
                          <a:effectLst/>
                          <a:latin typeface="Arial" panose="020B0604020202020204" pitchFamily="34" charset="0"/>
                          <a:ea typeface="Times New Roman"/>
                          <a:cs typeface="Arial" panose="020B0604020202020204" pitchFamily="34" charset="0"/>
                        </a:rPr>
                        <a:t>4,5</a:t>
                      </a:r>
                    </a:p>
                  </a:txBody>
                  <a:tcPr marL="68580" marR="68580" marT="0" marB="0" anchor="ctr"/>
                </a:tc>
                <a:extLst>
                  <a:ext uri="{0D108BD9-81ED-4DB2-BD59-A6C34878D82A}">
                    <a16:rowId xmlns:a16="http://schemas.microsoft.com/office/drawing/2014/main" val="10014"/>
                  </a:ext>
                </a:extLst>
              </a:tr>
              <a:tr h="381200">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Sveučilišni odjel zdravstvenih studija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n=1429</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4,9</a:t>
                      </a:r>
                    </a:p>
                  </a:txBody>
                  <a:tcPr marL="68580" marR="68580" marT="0" marB="0" anchor="ctr"/>
                </a:tc>
                <a:extLst>
                  <a:ext uri="{0D108BD9-81ED-4DB2-BD59-A6C34878D82A}">
                    <a16:rowId xmlns:a16="http://schemas.microsoft.com/office/drawing/2014/main" val="10015"/>
                  </a:ext>
                </a:extLst>
              </a:tr>
              <a:tr h="338526">
                <a:tc>
                  <a:txBody>
                    <a:bodyPr/>
                    <a:lstStyle/>
                    <a:p>
                      <a:pPr algn="just">
                        <a:spcBef>
                          <a:spcPts val="500"/>
                        </a:spcBef>
                        <a:spcAft>
                          <a:spcPts val="0"/>
                        </a:spcAft>
                      </a:pPr>
                      <a:r>
                        <a:rPr lang="hr-HR" sz="1800" dirty="0">
                          <a:effectLst/>
                          <a:latin typeface="Arial" panose="020B0604020202020204" pitchFamily="34" charset="0"/>
                          <a:cs typeface="Arial" panose="020B0604020202020204" pitchFamily="34" charset="0"/>
                        </a:rPr>
                        <a:t>Umjetnička akademija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n=386</a:t>
                      </a:r>
                      <a:endParaRPr lang="hr-HR" sz="18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dirty="0">
                          <a:effectLst/>
                          <a:latin typeface="Arial" panose="020B0604020202020204" pitchFamily="34" charset="0"/>
                          <a:ea typeface="Times New Roman"/>
                          <a:cs typeface="Arial" panose="020B0604020202020204" pitchFamily="34" charset="0"/>
                        </a:rPr>
                        <a:t>4,7</a:t>
                      </a:r>
                    </a:p>
                  </a:txBody>
                  <a:tcPr marL="68580" marR="68580" marT="0" marB="0" anchor="ctr"/>
                </a:tc>
                <a:extLst>
                  <a:ext uri="{0D108BD9-81ED-4DB2-BD59-A6C34878D82A}">
                    <a16:rowId xmlns:a16="http://schemas.microsoft.com/office/drawing/2014/main" val="10016"/>
                  </a:ext>
                </a:extLst>
              </a:tr>
              <a:tr h="317140">
                <a:tc>
                  <a:txBody>
                    <a:bodyPr/>
                    <a:lstStyle/>
                    <a:p>
                      <a:pPr algn="just">
                        <a:spcBef>
                          <a:spcPts val="500"/>
                        </a:spcBef>
                        <a:spcAft>
                          <a:spcPts val="0"/>
                        </a:spcAft>
                      </a:pPr>
                      <a:r>
                        <a:rPr lang="hr-HR" sz="1800" b="1" dirty="0">
                          <a:effectLst/>
                          <a:latin typeface="Arial" panose="020B0604020202020204" pitchFamily="34" charset="0"/>
                          <a:cs typeface="Arial" panose="020B0604020202020204" pitchFamily="34" charset="0"/>
                        </a:rPr>
                        <a:t>SVEUČILIŠTE U SPLITU / </a:t>
                      </a:r>
                      <a:r>
                        <a:rPr kumimoji="0" lang="hr-H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n=15971</a:t>
                      </a:r>
                      <a:endParaRPr lang="hr-HR" sz="1800" b="1" i="1" dirty="0">
                        <a:solidFill>
                          <a:srgbClr val="FF0000"/>
                        </a:solidFill>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2000" b="1" i="1" dirty="0">
                          <a:solidFill>
                            <a:srgbClr val="FF0000"/>
                          </a:solidFill>
                          <a:effectLst/>
                          <a:latin typeface="Arial" panose="020B0604020202020204" pitchFamily="34" charset="0"/>
                          <a:ea typeface="Times New Roman"/>
                          <a:cs typeface="Arial" panose="020B0604020202020204" pitchFamily="34" charset="0"/>
                        </a:rPr>
                        <a:t>4,7</a:t>
                      </a:r>
                    </a:p>
                  </a:txBody>
                  <a:tcPr marL="68580" marR="68580" marT="0" marB="0" anchor="ct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1297800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848882657"/>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l"/>
                      <a:r>
                        <a:rPr lang="hr-HR" sz="1600" b="1" i="0" u="none" strike="noStrike" baseline="0" dirty="0">
                          <a:latin typeface="ArialMT-Identity-H"/>
                          <a:cs typeface="Arial" panose="020B0604020202020204" pitchFamily="34" charset="0"/>
                        </a:rPr>
                        <a:t>(VP 20./21.-2. usporedba sa VP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VP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VP </a:t>
                      </a:r>
                    </a:p>
                    <a:p>
                      <a:pPr algn="ctr"/>
                      <a:r>
                        <a:rPr lang="hr-HR" sz="1800" b="1" dirty="0">
                          <a:solidFill>
                            <a:schemeClr val="accent2"/>
                          </a:solidFill>
                          <a:latin typeface="Arial Black" panose="020B0A04020102020204" pitchFamily="34" charset="0"/>
                          <a:cs typeface="Arial" panose="020B0604020202020204" pitchFamily="34" charset="0"/>
                        </a:rPr>
                        <a:t>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4,9 </a:t>
                      </a:r>
                    </a:p>
                    <a:p>
                      <a:pPr algn="ctr"/>
                      <a:r>
                        <a:rPr lang="hr-HR" sz="1800" b="1" dirty="0">
                          <a:solidFill>
                            <a:schemeClr val="accent4"/>
                          </a:solidFill>
                          <a:latin typeface="Arial" panose="020B0604020202020204" pitchFamily="34" charset="0"/>
                          <a:cs typeface="Arial" panose="020B0604020202020204" pitchFamily="34" charset="0"/>
                        </a:rPr>
                        <a:t>n=348</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n=596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4,9 </a:t>
                      </a:r>
                    </a:p>
                    <a:p>
                      <a:pPr algn="ctr"/>
                      <a:r>
                        <a:rPr lang="hr-HR" sz="1800" b="1" dirty="0">
                          <a:solidFill>
                            <a:schemeClr val="accent4"/>
                          </a:solidFill>
                          <a:latin typeface="Arial" panose="020B0604020202020204" pitchFamily="34" charset="0"/>
                          <a:cs typeface="Arial" panose="020B0604020202020204" pitchFamily="34" charset="0"/>
                        </a:rPr>
                        <a:t>n=343</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n=593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4,9 </a:t>
                      </a:r>
                    </a:p>
                    <a:p>
                      <a:pPr algn="ctr"/>
                      <a:r>
                        <a:rPr lang="hr-HR" sz="1800" b="1" dirty="0">
                          <a:solidFill>
                            <a:schemeClr val="accent4"/>
                          </a:solidFill>
                          <a:latin typeface="Arial" panose="020B0604020202020204" pitchFamily="34" charset="0"/>
                          <a:cs typeface="Arial" panose="020B0604020202020204" pitchFamily="34" charset="0"/>
                        </a:rPr>
                        <a:t>n=346</a:t>
                      </a: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n=589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n=341</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n=594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4,9 </a:t>
                      </a:r>
                    </a:p>
                    <a:p>
                      <a:pPr algn="ctr"/>
                      <a:r>
                        <a:rPr lang="hr-HR" sz="1800" b="1" dirty="0">
                          <a:solidFill>
                            <a:schemeClr val="accent4"/>
                          </a:solidFill>
                          <a:latin typeface="Arial" panose="020B0604020202020204" pitchFamily="34" charset="0"/>
                          <a:cs typeface="Arial" panose="020B0604020202020204" pitchFamily="34" charset="0"/>
                        </a:rPr>
                        <a:t>n=337</a:t>
                      </a: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n=590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4,9 </a:t>
                      </a:r>
                    </a:p>
                    <a:p>
                      <a:pPr algn="ctr"/>
                      <a:r>
                        <a:rPr lang="hr-HR" sz="1800" b="1" dirty="0">
                          <a:solidFill>
                            <a:schemeClr val="accent4"/>
                          </a:solidFill>
                          <a:latin typeface="Arial" panose="020B0604020202020204" pitchFamily="34" charset="0"/>
                          <a:cs typeface="Arial" panose="020B0604020202020204" pitchFamily="34" charset="0"/>
                        </a:rPr>
                        <a:t>n=350</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n=590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4,9 </a:t>
                      </a:r>
                    </a:p>
                    <a:p>
                      <a:pPr algn="ctr"/>
                      <a:r>
                        <a:rPr lang="hr-HR" sz="1800" b="1" dirty="0">
                          <a:solidFill>
                            <a:schemeClr val="accent4"/>
                          </a:solidFill>
                          <a:latin typeface="Arial" panose="020B0604020202020204" pitchFamily="34" charset="0"/>
                          <a:cs typeface="Arial" panose="020B0604020202020204" pitchFamily="34" charset="0"/>
                        </a:rPr>
                        <a:t>n=337</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n=590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n=342</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n=591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4,9 </a:t>
                      </a:r>
                    </a:p>
                    <a:p>
                      <a:pPr algn="ctr"/>
                      <a:r>
                        <a:rPr lang="hr-HR" sz="1800" b="1" dirty="0">
                          <a:solidFill>
                            <a:schemeClr val="accent4"/>
                          </a:solidFill>
                          <a:latin typeface="Arial" panose="020B0604020202020204" pitchFamily="34" charset="0"/>
                          <a:cs typeface="Arial" panose="020B0604020202020204" pitchFamily="34" charset="0"/>
                        </a:rPr>
                        <a:t>n=337</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n=592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194193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54713068"/>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(VP</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 VP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n=117</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n=115</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n=111</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n=110</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37478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56160856"/>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l"/>
                      <a:r>
                        <a:rPr lang="hr-HR" sz="1600" b="1" i="0" u="none" strike="noStrike" baseline="0" dirty="0">
                          <a:latin typeface="ArialMT-Identity-H"/>
                          <a:cs typeface="Arial" panose="020B0604020202020204" pitchFamily="34" charset="0"/>
                        </a:rPr>
                        <a:t>(SOFZ 20./21.-2. usporedba sa SOFZ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SOFZ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SOFZ </a:t>
                      </a:r>
                    </a:p>
                    <a:p>
                      <a:pPr algn="ctr"/>
                      <a:r>
                        <a:rPr lang="hr-HR" sz="1800" b="1" dirty="0">
                          <a:solidFill>
                            <a:schemeClr val="accent2"/>
                          </a:solidFill>
                          <a:latin typeface="Arial Black" panose="020B0A04020102020204" pitchFamily="34" charset="0"/>
                          <a:cs typeface="Arial" panose="020B0604020202020204" pitchFamily="34" charset="0"/>
                        </a:rPr>
                        <a:t>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n=305</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n=283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n=304</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n=281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n=305</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n=282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n=304</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n=278</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n=305</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n=282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n=305</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n=282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n=305</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n=280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n=305</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n=279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n=305</a:t>
                      </a: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n=282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176223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29437995"/>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(SOFZ</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 SOFZ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n=273</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n=282</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n=279</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n=274</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37189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01194120"/>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l"/>
                      <a:r>
                        <a:rPr lang="hr-HR" sz="1600" b="1" i="0" u="none" strike="noStrike" baseline="0" dirty="0">
                          <a:latin typeface="ArialMT-Identity-H"/>
                          <a:cs typeface="Arial" panose="020B0604020202020204" pitchFamily="34" charset="0"/>
                        </a:rPr>
                        <a:t>(SOSM 20./21.-2. usporedba sa SOSM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SOSM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SOSM </a:t>
                      </a:r>
                    </a:p>
                    <a:p>
                      <a:pPr algn="ctr"/>
                      <a:r>
                        <a:rPr lang="hr-HR" sz="1800" b="1" dirty="0">
                          <a:solidFill>
                            <a:schemeClr val="accent2"/>
                          </a:solidFill>
                          <a:latin typeface="Arial Black" panose="020B0A04020102020204" pitchFamily="34" charset="0"/>
                          <a:cs typeface="Arial" panose="020B0604020202020204" pitchFamily="34" charset="0"/>
                        </a:rPr>
                        <a:t>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n=604</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n=162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n=600</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n=162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n=595</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n=163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n=602</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n=163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n=602</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n=163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n=596</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n=162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n=597</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n=162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n=592</a:t>
                      </a:r>
                    </a:p>
                  </a:txBody>
                  <a:tcPr anchor="ctr"/>
                </a:tc>
                <a:tc>
                  <a:txBody>
                    <a:bodyPr/>
                    <a:lstStyle/>
                    <a:p>
                      <a:pPr algn="ctr"/>
                      <a:r>
                        <a:rPr lang="hr-HR" sz="1800" b="1" dirty="0">
                          <a:solidFill>
                            <a:schemeClr val="accent2"/>
                          </a:solidFill>
                          <a:latin typeface="Arial Black" panose="020B0A04020102020204" pitchFamily="34" charset="0"/>
                        </a:rPr>
                        <a:t>4,3 </a:t>
                      </a:r>
                    </a:p>
                    <a:p>
                      <a:pPr algn="ctr"/>
                      <a:r>
                        <a:rPr lang="hr-HR" sz="1800" b="1" dirty="0">
                          <a:solidFill>
                            <a:schemeClr val="accent2"/>
                          </a:solidFill>
                          <a:latin typeface="Arial Black" panose="020B0A04020102020204" pitchFamily="34" charset="0"/>
                        </a:rPr>
                        <a:t>n=160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n=598</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n=163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0405799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4680128"/>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(SOSM</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 SOSM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n=70</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n=71</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n=72</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n=72</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3388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24524179"/>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a:t>
                      </a:r>
                      <a:r>
                        <a:rPr lang="hr-HR" sz="1200" b="1" i="0" u="none" strike="noStrike" baseline="0" dirty="0">
                          <a:latin typeface="ArialMT-Identity-H"/>
                        </a:rPr>
                        <a:t>da</a:t>
                      </a:r>
                    </a:p>
                    <a:p>
                      <a:pPr algn="l"/>
                      <a:r>
                        <a:rPr lang="hr-HR" sz="1600" b="1" i="0" u="none" strike="noStrike" baseline="0" dirty="0">
                          <a:latin typeface="ArialMT-Identity-H"/>
                          <a:cs typeface="Arial" panose="020B0604020202020204" pitchFamily="34" charset="0"/>
                        </a:rPr>
                        <a:t>(SOSS 20./21.-2. usporedba sa SOSS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SOSS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SOSS </a:t>
                      </a:r>
                    </a:p>
                    <a:p>
                      <a:pPr algn="ctr"/>
                      <a:r>
                        <a:rPr lang="hr-HR" sz="1800" b="1" dirty="0">
                          <a:solidFill>
                            <a:schemeClr val="accent2"/>
                          </a:solidFill>
                          <a:latin typeface="Arial Black" panose="020B0A04020102020204" pitchFamily="34" charset="0"/>
                          <a:cs typeface="Arial" panose="020B0604020202020204" pitchFamily="34" charset="0"/>
                        </a:rPr>
                        <a:t>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n=4032</a:t>
                      </a:r>
                    </a:p>
                  </a:txBody>
                  <a:tcPr anchor="ctr"/>
                </a:tc>
                <a:tc>
                  <a:txBody>
                    <a:bodyPr/>
                    <a:lstStyle/>
                    <a:p>
                      <a:pPr algn="ctr"/>
                      <a:r>
                        <a:rPr lang="hr-HR" sz="1800" b="1" dirty="0">
                          <a:solidFill>
                            <a:schemeClr val="accent2"/>
                          </a:solidFill>
                          <a:latin typeface="Arial Black" panose="020B0A04020102020204" pitchFamily="34" charset="0"/>
                        </a:rPr>
                        <a:t>4,6 n=1306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n=4005</a:t>
                      </a:r>
                    </a:p>
                  </a:txBody>
                  <a:tcPr anchor="ctr"/>
                </a:tc>
                <a:tc>
                  <a:txBody>
                    <a:bodyPr/>
                    <a:lstStyle/>
                    <a:p>
                      <a:pPr algn="ctr"/>
                      <a:r>
                        <a:rPr lang="hr-HR" sz="1800" b="1" dirty="0">
                          <a:solidFill>
                            <a:schemeClr val="accent2"/>
                          </a:solidFill>
                          <a:latin typeface="Arial Black" panose="020B0A04020102020204" pitchFamily="34" charset="0"/>
                        </a:rPr>
                        <a:t>4,6 n=1306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n=4007</a:t>
                      </a:r>
                    </a:p>
                  </a:txBody>
                  <a:tcPr anchor="ctr"/>
                </a:tc>
                <a:tc>
                  <a:txBody>
                    <a:bodyPr/>
                    <a:lstStyle/>
                    <a:p>
                      <a:pPr algn="ctr"/>
                      <a:r>
                        <a:rPr lang="hr-HR" sz="1800" b="1" dirty="0">
                          <a:solidFill>
                            <a:schemeClr val="accent2"/>
                          </a:solidFill>
                          <a:latin typeface="Arial Black" panose="020B0A04020102020204" pitchFamily="34" charset="0"/>
                        </a:rPr>
                        <a:t>4,7 n=1304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n=3980</a:t>
                      </a:r>
                    </a:p>
                  </a:txBody>
                  <a:tcPr anchor="ctr"/>
                </a:tc>
                <a:tc>
                  <a:txBody>
                    <a:bodyPr/>
                    <a:lstStyle/>
                    <a:p>
                      <a:pPr algn="ctr"/>
                      <a:r>
                        <a:rPr lang="hr-HR" sz="1800" b="1" dirty="0">
                          <a:solidFill>
                            <a:schemeClr val="accent2"/>
                          </a:solidFill>
                          <a:latin typeface="Arial Black" panose="020B0A04020102020204" pitchFamily="34" charset="0"/>
                        </a:rPr>
                        <a:t>4,4 n=1305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n=4001</a:t>
                      </a:r>
                    </a:p>
                  </a:txBody>
                  <a:tcPr anchor="ctr"/>
                </a:tc>
                <a:tc>
                  <a:txBody>
                    <a:bodyPr/>
                    <a:lstStyle/>
                    <a:p>
                      <a:pPr algn="ctr"/>
                      <a:r>
                        <a:rPr lang="hr-HR" sz="1800" b="1" dirty="0">
                          <a:solidFill>
                            <a:schemeClr val="accent2"/>
                          </a:solidFill>
                          <a:latin typeface="Arial Black" panose="020B0A04020102020204" pitchFamily="34" charset="0"/>
                        </a:rPr>
                        <a:t>4,7 n=1290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n=4001</a:t>
                      </a:r>
                    </a:p>
                  </a:txBody>
                  <a:tcPr anchor="ctr"/>
                </a:tc>
                <a:tc>
                  <a:txBody>
                    <a:bodyPr/>
                    <a:lstStyle/>
                    <a:p>
                      <a:pPr algn="ctr"/>
                      <a:r>
                        <a:rPr lang="hr-HR" sz="1800" b="1" dirty="0">
                          <a:solidFill>
                            <a:schemeClr val="accent2"/>
                          </a:solidFill>
                          <a:latin typeface="Arial Black" panose="020B0A04020102020204" pitchFamily="34" charset="0"/>
                        </a:rPr>
                        <a:t>4,5 n=1305 </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n=3996</a:t>
                      </a:r>
                    </a:p>
                  </a:txBody>
                  <a:tcPr anchor="ctr"/>
                </a:tc>
                <a:tc>
                  <a:txBody>
                    <a:bodyPr/>
                    <a:lstStyle/>
                    <a:p>
                      <a:pPr algn="ctr"/>
                      <a:r>
                        <a:rPr lang="hr-HR" sz="1800" b="1" dirty="0">
                          <a:solidFill>
                            <a:schemeClr val="accent2"/>
                          </a:solidFill>
                          <a:latin typeface="Arial Black" panose="020B0A04020102020204" pitchFamily="34" charset="0"/>
                        </a:rPr>
                        <a:t>4,5 n=1300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n=3986</a:t>
                      </a:r>
                    </a:p>
                  </a:txBody>
                  <a:tcPr anchor="ctr"/>
                </a:tc>
                <a:tc>
                  <a:txBody>
                    <a:bodyPr/>
                    <a:lstStyle/>
                    <a:p>
                      <a:pPr algn="ctr"/>
                      <a:r>
                        <a:rPr lang="hr-HR" sz="1800" b="1" dirty="0">
                          <a:solidFill>
                            <a:schemeClr val="accent2"/>
                          </a:solidFill>
                          <a:latin typeface="Arial Black" panose="020B0A04020102020204" pitchFamily="34" charset="0"/>
                        </a:rPr>
                        <a:t>4,5 n=1296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n=3943</a:t>
                      </a:r>
                    </a:p>
                  </a:txBody>
                  <a:tcPr anchor="ctr"/>
                </a:tc>
                <a:tc>
                  <a:txBody>
                    <a:bodyPr/>
                    <a:lstStyle/>
                    <a:p>
                      <a:pPr algn="ctr"/>
                      <a:r>
                        <a:rPr lang="hr-HR" sz="1800" b="1" dirty="0">
                          <a:solidFill>
                            <a:schemeClr val="accent2"/>
                          </a:solidFill>
                          <a:latin typeface="Arial Black" panose="020B0A04020102020204" pitchFamily="34" charset="0"/>
                        </a:rPr>
                        <a:t>4,6 n=1296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6881423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44352687"/>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(SOSS</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 SOSS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n=1125</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n=1137</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n=1134</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n=1125</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6175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42195918"/>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l"/>
                      <a:r>
                        <a:rPr lang="hr-HR" sz="1600" b="1" i="0" u="none" strike="noStrike" baseline="0" dirty="0">
                          <a:latin typeface="ArialMT-Identity-H"/>
                          <a:cs typeface="Arial" panose="020B0604020202020204" pitchFamily="34" charset="0"/>
                        </a:rPr>
                        <a:t>(SOZS 20./21.-2. usporedba sa SOZS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SOZS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SOZS </a:t>
                      </a:r>
                    </a:p>
                    <a:p>
                      <a:pPr algn="ctr"/>
                      <a:r>
                        <a:rPr lang="hr-HR" sz="1800" b="1" dirty="0">
                          <a:solidFill>
                            <a:schemeClr val="accent2"/>
                          </a:solidFill>
                          <a:latin typeface="Arial Black" panose="020B0A04020102020204" pitchFamily="34" charset="0"/>
                          <a:cs typeface="Arial" panose="020B0604020202020204" pitchFamily="34" charset="0"/>
                        </a:rPr>
                        <a:t>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n=2674</a:t>
                      </a:r>
                    </a:p>
                  </a:txBody>
                  <a:tcPr anchor="ctr"/>
                </a:tc>
                <a:tc>
                  <a:txBody>
                    <a:bodyPr/>
                    <a:lstStyle/>
                    <a:p>
                      <a:pPr algn="ctr"/>
                      <a:r>
                        <a:rPr lang="hr-HR" sz="1800" b="1" dirty="0">
                          <a:solidFill>
                            <a:schemeClr val="accent2"/>
                          </a:solidFill>
                          <a:latin typeface="Arial Black" panose="020B0A04020102020204" pitchFamily="34" charset="0"/>
                        </a:rPr>
                        <a:t>4,9 n=1350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n=2639</a:t>
                      </a:r>
                    </a:p>
                  </a:txBody>
                  <a:tcPr anchor="ctr"/>
                </a:tc>
                <a:tc>
                  <a:txBody>
                    <a:bodyPr/>
                    <a:lstStyle/>
                    <a:p>
                      <a:pPr algn="ctr"/>
                      <a:r>
                        <a:rPr lang="hr-HR" sz="1800" b="1" dirty="0">
                          <a:solidFill>
                            <a:schemeClr val="accent2"/>
                          </a:solidFill>
                          <a:latin typeface="Arial Black" panose="020B0A04020102020204" pitchFamily="34" charset="0"/>
                        </a:rPr>
                        <a:t>4,9 n=1345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n=2645</a:t>
                      </a:r>
                    </a:p>
                  </a:txBody>
                  <a:tcPr anchor="ctr"/>
                </a:tc>
                <a:tc>
                  <a:txBody>
                    <a:bodyPr/>
                    <a:lstStyle/>
                    <a:p>
                      <a:pPr algn="ctr"/>
                      <a:r>
                        <a:rPr lang="hr-HR" sz="1800" b="1" dirty="0">
                          <a:solidFill>
                            <a:schemeClr val="accent2"/>
                          </a:solidFill>
                          <a:latin typeface="Arial Black" panose="020B0A04020102020204" pitchFamily="34" charset="0"/>
                        </a:rPr>
                        <a:t>4,9 n=1353 </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n=2648</a:t>
                      </a:r>
                    </a:p>
                  </a:txBody>
                  <a:tcPr anchor="ctr"/>
                </a:tc>
                <a:tc>
                  <a:txBody>
                    <a:bodyPr/>
                    <a:lstStyle/>
                    <a:p>
                      <a:pPr algn="ctr"/>
                      <a:r>
                        <a:rPr lang="hr-HR" sz="1800" b="1" dirty="0">
                          <a:solidFill>
                            <a:schemeClr val="accent2"/>
                          </a:solidFill>
                          <a:latin typeface="Arial Black" panose="020B0A04020102020204" pitchFamily="34" charset="0"/>
                        </a:rPr>
                        <a:t>4,8 n=1349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a:t>
                      </a:r>
                    </a:p>
                    <a:p>
                      <a:pPr algn="ctr"/>
                      <a:r>
                        <a:rPr lang="hr-HR" sz="1800" b="1" dirty="0">
                          <a:solidFill>
                            <a:schemeClr val="accent4"/>
                          </a:solidFill>
                          <a:latin typeface="Arial" panose="020B0604020202020204" pitchFamily="34" charset="0"/>
                          <a:cs typeface="Arial" panose="020B0604020202020204" pitchFamily="34" charset="0"/>
                        </a:rPr>
                        <a:t>n=2652</a:t>
                      </a:r>
                    </a:p>
                  </a:txBody>
                  <a:tcPr anchor="ctr"/>
                </a:tc>
                <a:tc>
                  <a:txBody>
                    <a:bodyPr/>
                    <a:lstStyle/>
                    <a:p>
                      <a:pPr algn="ctr"/>
                      <a:r>
                        <a:rPr lang="hr-HR" sz="1800" b="1" dirty="0">
                          <a:solidFill>
                            <a:schemeClr val="accent2"/>
                          </a:solidFill>
                          <a:latin typeface="Arial Black" panose="020B0A04020102020204" pitchFamily="34" charset="0"/>
                        </a:rPr>
                        <a:t>4,9 n=1347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n=2645</a:t>
                      </a:r>
                    </a:p>
                  </a:txBody>
                  <a:tcPr anchor="ctr"/>
                </a:tc>
                <a:tc>
                  <a:txBody>
                    <a:bodyPr/>
                    <a:lstStyle/>
                    <a:p>
                      <a:pPr algn="ctr"/>
                      <a:r>
                        <a:rPr lang="hr-HR" sz="1800" b="1" dirty="0">
                          <a:solidFill>
                            <a:schemeClr val="accent2"/>
                          </a:solidFill>
                          <a:latin typeface="Arial Black" panose="020B0A04020102020204" pitchFamily="34" charset="0"/>
                        </a:rPr>
                        <a:t>4,8 n=1345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n=2618</a:t>
                      </a:r>
                    </a:p>
                  </a:txBody>
                  <a:tcPr anchor="ctr"/>
                </a:tc>
                <a:tc>
                  <a:txBody>
                    <a:bodyPr/>
                    <a:lstStyle/>
                    <a:p>
                      <a:pPr algn="ctr"/>
                      <a:r>
                        <a:rPr lang="hr-HR" sz="1800" b="1" dirty="0">
                          <a:solidFill>
                            <a:schemeClr val="accent2"/>
                          </a:solidFill>
                          <a:latin typeface="Arial Black" panose="020B0A04020102020204" pitchFamily="34" charset="0"/>
                        </a:rPr>
                        <a:t>4,9 n=1348</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n=2593</a:t>
                      </a:r>
                    </a:p>
                  </a:txBody>
                  <a:tcPr anchor="ctr"/>
                </a:tc>
                <a:tc>
                  <a:txBody>
                    <a:bodyPr/>
                    <a:lstStyle/>
                    <a:p>
                      <a:pPr algn="ctr"/>
                      <a:r>
                        <a:rPr lang="hr-HR" sz="1800" b="1" dirty="0">
                          <a:solidFill>
                            <a:schemeClr val="accent2"/>
                          </a:solidFill>
                          <a:latin typeface="Arial Black" panose="020B0A04020102020204" pitchFamily="34" charset="0"/>
                        </a:rPr>
                        <a:t>4,8 n=1345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n=2571</a:t>
                      </a:r>
                    </a:p>
                  </a:txBody>
                  <a:tcPr anchor="ctr"/>
                </a:tc>
                <a:tc>
                  <a:txBody>
                    <a:bodyPr/>
                    <a:lstStyle/>
                    <a:p>
                      <a:pPr algn="ctr"/>
                      <a:r>
                        <a:rPr lang="hr-HR" sz="1800" b="1" dirty="0">
                          <a:solidFill>
                            <a:schemeClr val="accent2"/>
                          </a:solidFill>
                          <a:latin typeface="Arial Black" panose="020B0A04020102020204" pitchFamily="34" charset="0"/>
                        </a:rPr>
                        <a:t>4,9 n=1345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983282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53335991"/>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(SOZS</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 SOZS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n=1062</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n=1063</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n=1060</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n=1052</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09854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37076075"/>
              </p:ext>
            </p:extLst>
          </p:nvPr>
        </p:nvGraphicFramePr>
        <p:xfrm>
          <a:off x="20210" y="44624"/>
          <a:ext cx="9123788" cy="6854255"/>
        </p:xfrm>
        <a:graphic>
          <a:graphicData uri="http://schemas.openxmlformats.org/drawingml/2006/table">
            <a:tbl>
              <a:tblPr firstRow="1" bandRow="1">
                <a:tableStyleId>{00A15C55-8517-42AA-B614-E9B94910E393}</a:tableStyleId>
              </a:tblPr>
              <a:tblGrid>
                <a:gridCol w="3506249">
                  <a:extLst>
                    <a:ext uri="{9D8B030D-6E8A-4147-A177-3AD203B41FA5}">
                      <a16:colId xmlns:a16="http://schemas.microsoft.com/office/drawing/2014/main" val="20000"/>
                    </a:ext>
                  </a:extLst>
                </a:gridCol>
                <a:gridCol w="1909637">
                  <a:extLst>
                    <a:ext uri="{9D8B030D-6E8A-4147-A177-3AD203B41FA5}">
                      <a16:colId xmlns:a16="http://schemas.microsoft.com/office/drawing/2014/main" val="508042112"/>
                    </a:ext>
                  </a:extLst>
                </a:gridCol>
                <a:gridCol w="1800200">
                  <a:extLst>
                    <a:ext uri="{9D8B030D-6E8A-4147-A177-3AD203B41FA5}">
                      <a16:colId xmlns:a16="http://schemas.microsoft.com/office/drawing/2014/main" val="20002"/>
                    </a:ext>
                  </a:extLst>
                </a:gridCol>
                <a:gridCol w="1907702">
                  <a:extLst>
                    <a:ext uri="{9D8B030D-6E8A-4147-A177-3AD203B41FA5}">
                      <a16:colId xmlns:a16="http://schemas.microsoft.com/office/drawing/2014/main" val="20003"/>
                    </a:ext>
                  </a:extLst>
                </a:gridCol>
              </a:tblGrid>
              <a:tr h="497196">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ctr"/>
                      <a:r>
                        <a:rPr lang="hr-HR" sz="1600" b="1" i="0" u="none" strike="noStrike" baseline="0" dirty="0">
                          <a:latin typeface="ArialMT-Identity-H"/>
                          <a:cs typeface="Arial" panose="020B0604020202020204" pitchFamily="34" charset="0"/>
                        </a:rPr>
                        <a:t>(usporedba UNIST ljetni semestri 18./19.-19./20.-20./21.)</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400" b="1" dirty="0">
                          <a:latin typeface="Arial" panose="020B0604020202020204" pitchFamily="34" charset="0"/>
                          <a:cs typeface="Arial" panose="020B0604020202020204" pitchFamily="34" charset="0"/>
                        </a:rPr>
                        <a:t>Globalni indeks </a:t>
                      </a:r>
                    </a:p>
                    <a:p>
                      <a:pPr algn="ctr"/>
                      <a:r>
                        <a:rPr lang="hr-HR" sz="14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555690">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UNIST 2017./2018.</a:t>
                      </a:r>
                    </a:p>
                  </a:txBody>
                  <a:tcPr anchor="ctr"/>
                </a:tc>
                <a:tc>
                  <a:txBody>
                    <a:bodyPr/>
                    <a:lstStyle/>
                    <a:p>
                      <a:pPr algn="ctr"/>
                      <a:r>
                        <a:rPr lang="hr-HR" sz="1600" b="1" dirty="0">
                          <a:solidFill>
                            <a:srgbClr val="002060"/>
                          </a:solidFill>
                          <a:latin typeface="Arial Black" panose="020B0A04020102020204" pitchFamily="34" charset="0"/>
                          <a:cs typeface="Arial" panose="020B0604020202020204" pitchFamily="34" charset="0"/>
                        </a:rPr>
                        <a:t>UNIST 2018./2019.</a:t>
                      </a:r>
                    </a:p>
                  </a:txBody>
                  <a:tcPr anchor="ctr"/>
                </a:tc>
                <a:tc>
                  <a:txBody>
                    <a:bodyPr/>
                    <a:lstStyle/>
                    <a:p>
                      <a:pPr algn="ctr"/>
                      <a:r>
                        <a:rPr lang="hr-HR" sz="1800" b="1" u="sng" dirty="0">
                          <a:solidFill>
                            <a:schemeClr val="accent2"/>
                          </a:solidFill>
                          <a:latin typeface="Arial Black" panose="020B0A04020102020204" pitchFamily="34" charset="0"/>
                        </a:rPr>
                        <a:t>UNIST 2020./2021.</a:t>
                      </a:r>
                    </a:p>
                  </a:txBody>
                  <a:tcPr anchor="ctr"/>
                </a:tc>
                <a:extLst>
                  <a:ext uri="{0D108BD9-81ED-4DB2-BD59-A6C34878D82A}">
                    <a16:rowId xmlns:a16="http://schemas.microsoft.com/office/drawing/2014/main" val="10000"/>
                  </a:ext>
                </a:extLst>
              </a:tr>
              <a:tr h="785976">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4,6 </a:t>
                      </a:r>
                    </a:p>
                    <a:p>
                      <a:pPr algn="ctr"/>
                      <a:r>
                        <a:rPr lang="hr-HR" sz="1600" b="1" dirty="0">
                          <a:solidFill>
                            <a:srgbClr val="008000"/>
                          </a:solidFill>
                          <a:latin typeface="Arial Black" panose="020B0A04020102020204" pitchFamily="34" charset="0"/>
                          <a:cs typeface="Arial" panose="020B0604020202020204" pitchFamily="34" charset="0"/>
                        </a:rPr>
                        <a:t>n=50749</a:t>
                      </a:r>
                    </a:p>
                  </a:txBody>
                  <a:tcPr anchor="ctr"/>
                </a:tc>
                <a:tc>
                  <a:txBody>
                    <a:bodyPr/>
                    <a:lstStyle/>
                    <a:p>
                      <a:pPr algn="ctr"/>
                      <a:r>
                        <a:rPr lang="hr-HR" sz="1600" b="1" dirty="0">
                          <a:solidFill>
                            <a:srgbClr val="002060"/>
                          </a:solidFill>
                          <a:latin typeface="Arial Black" panose="020B0A04020102020204" pitchFamily="34" charset="0"/>
                        </a:rPr>
                        <a:t>4,7 </a:t>
                      </a:r>
                    </a:p>
                    <a:p>
                      <a:pPr algn="ctr"/>
                      <a:r>
                        <a:rPr lang="hr-HR" sz="1600" b="1" dirty="0">
                          <a:solidFill>
                            <a:srgbClr val="002060"/>
                          </a:solidFill>
                          <a:latin typeface="Arial Black" panose="020B0A04020102020204" pitchFamily="34" charset="0"/>
                        </a:rPr>
                        <a:t>n=53664</a:t>
                      </a:r>
                    </a:p>
                  </a:txBody>
                  <a:tcPr anchor="ctr"/>
                </a:tc>
                <a:tc>
                  <a:txBody>
                    <a:bodyPr/>
                    <a:lstStyle/>
                    <a:p>
                      <a:pPr algn="ctr"/>
                      <a:r>
                        <a:rPr lang="hr-HR" b="1" dirty="0">
                          <a:solidFill>
                            <a:srgbClr val="C00000"/>
                          </a:solidFill>
                          <a:latin typeface="Arial Black" panose="020B0A04020102020204" pitchFamily="34" charset="0"/>
                        </a:rPr>
                        <a:t>4,6 </a:t>
                      </a:r>
                    </a:p>
                    <a:p>
                      <a:pPr algn="ctr"/>
                      <a:r>
                        <a:rPr kumimoji="0" lang="hr-HR" sz="1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n=15621</a:t>
                      </a:r>
                      <a:endParaRPr lang="hr-HR"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1"/>
                  </a:ext>
                </a:extLst>
              </a:tr>
              <a:tr h="602403">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4,6 </a:t>
                      </a:r>
                    </a:p>
                    <a:p>
                      <a:pPr algn="ctr"/>
                      <a:r>
                        <a:rPr lang="hr-HR" sz="1600" b="1" dirty="0">
                          <a:solidFill>
                            <a:srgbClr val="008000"/>
                          </a:solidFill>
                          <a:latin typeface="Arial Black" panose="020B0A04020102020204" pitchFamily="34" charset="0"/>
                          <a:cs typeface="Arial" panose="020B0604020202020204" pitchFamily="34" charset="0"/>
                        </a:rPr>
                        <a:t>n=50438</a:t>
                      </a:r>
                    </a:p>
                  </a:txBody>
                  <a:tcPr anchor="ctr"/>
                </a:tc>
                <a:tc>
                  <a:txBody>
                    <a:bodyPr/>
                    <a:lstStyle/>
                    <a:p>
                      <a:pPr algn="ctr"/>
                      <a:r>
                        <a:rPr lang="hr-HR" sz="1600" b="1" dirty="0">
                          <a:solidFill>
                            <a:srgbClr val="002060"/>
                          </a:solidFill>
                          <a:latin typeface="Arial Black" panose="020B0A04020102020204" pitchFamily="34" charset="0"/>
                        </a:rPr>
                        <a:t>4,6 </a:t>
                      </a:r>
                    </a:p>
                    <a:p>
                      <a:pPr algn="ctr"/>
                      <a:r>
                        <a:rPr lang="hr-HR" sz="1600" b="1" dirty="0">
                          <a:solidFill>
                            <a:srgbClr val="002060"/>
                          </a:solidFill>
                          <a:latin typeface="Arial Black" panose="020B0A04020102020204" pitchFamily="34" charset="0"/>
                        </a:rPr>
                        <a:t>n=53351</a:t>
                      </a:r>
                    </a:p>
                  </a:txBody>
                  <a:tcPr anchor="ctr"/>
                </a:tc>
                <a:tc>
                  <a:txBody>
                    <a:bodyPr/>
                    <a:lstStyle/>
                    <a:p>
                      <a:pPr algn="ctr"/>
                      <a:r>
                        <a:rPr lang="hr-HR" b="1" dirty="0">
                          <a:solidFill>
                            <a:srgbClr val="C00000"/>
                          </a:solidFill>
                          <a:latin typeface="Arial Black" panose="020B0A04020102020204" pitchFamily="34" charset="0"/>
                        </a:rPr>
                        <a:t>4,6 </a:t>
                      </a:r>
                    </a:p>
                    <a:p>
                      <a:pPr algn="ctr"/>
                      <a:r>
                        <a:rPr kumimoji="0" lang="hr-HR" sz="1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n=15595</a:t>
                      </a:r>
                      <a:endParaRPr lang="hr-HR"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2"/>
                  </a:ext>
                </a:extLst>
              </a:tr>
              <a:tr h="589115">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4,7 </a:t>
                      </a:r>
                    </a:p>
                    <a:p>
                      <a:pPr algn="ctr"/>
                      <a:r>
                        <a:rPr lang="hr-HR" sz="1600" b="1" dirty="0">
                          <a:solidFill>
                            <a:srgbClr val="008000"/>
                          </a:solidFill>
                          <a:latin typeface="Arial Black" panose="020B0A04020102020204" pitchFamily="34" charset="0"/>
                          <a:cs typeface="Arial" panose="020B0604020202020204" pitchFamily="34" charset="0"/>
                        </a:rPr>
                        <a:t>n=50409</a:t>
                      </a:r>
                    </a:p>
                  </a:txBody>
                  <a:tcPr anchor="ctr"/>
                </a:tc>
                <a:tc>
                  <a:txBody>
                    <a:bodyPr/>
                    <a:lstStyle/>
                    <a:p>
                      <a:pPr algn="ctr"/>
                      <a:r>
                        <a:rPr lang="hr-HR" sz="1600" b="1" dirty="0">
                          <a:solidFill>
                            <a:srgbClr val="002060"/>
                          </a:solidFill>
                          <a:latin typeface="Arial Black" panose="020B0A04020102020204" pitchFamily="34" charset="0"/>
                        </a:rPr>
                        <a:t>4,7 </a:t>
                      </a:r>
                    </a:p>
                    <a:p>
                      <a:pPr algn="ctr"/>
                      <a:r>
                        <a:rPr lang="hr-HR" sz="1600" b="1" dirty="0">
                          <a:solidFill>
                            <a:srgbClr val="002060"/>
                          </a:solidFill>
                          <a:latin typeface="Arial Black" panose="020B0A04020102020204" pitchFamily="34" charset="0"/>
                        </a:rPr>
                        <a:t>n=53578</a:t>
                      </a:r>
                    </a:p>
                  </a:txBody>
                  <a:tcPr anchor="ctr"/>
                </a:tc>
                <a:tc>
                  <a:txBody>
                    <a:bodyPr/>
                    <a:lstStyle/>
                    <a:p>
                      <a:pPr algn="ctr"/>
                      <a:r>
                        <a:rPr lang="hr-HR" b="1" dirty="0">
                          <a:solidFill>
                            <a:srgbClr val="C00000"/>
                          </a:solidFill>
                          <a:latin typeface="Arial Black" panose="020B0A04020102020204" pitchFamily="34" charset="0"/>
                        </a:rPr>
                        <a:t>4,8 </a:t>
                      </a:r>
                    </a:p>
                    <a:p>
                      <a:pPr algn="ctr"/>
                      <a:r>
                        <a:rPr kumimoji="0" lang="hr-HR" sz="1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n=15613</a:t>
                      </a:r>
                      <a:endParaRPr lang="hr-HR"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3"/>
                  </a:ext>
                </a:extLst>
              </a:tr>
              <a:tr h="602403">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4,5 </a:t>
                      </a:r>
                    </a:p>
                    <a:p>
                      <a:pPr algn="ctr"/>
                      <a:r>
                        <a:rPr lang="hr-HR" sz="1600" b="1" dirty="0">
                          <a:solidFill>
                            <a:srgbClr val="008000"/>
                          </a:solidFill>
                          <a:latin typeface="Arial Black" panose="020B0A04020102020204" pitchFamily="34" charset="0"/>
                          <a:cs typeface="Arial" panose="020B0604020202020204" pitchFamily="34" charset="0"/>
                        </a:rPr>
                        <a:t>n=50196</a:t>
                      </a:r>
                    </a:p>
                  </a:txBody>
                  <a:tcPr anchor="ctr"/>
                </a:tc>
                <a:tc>
                  <a:txBody>
                    <a:bodyPr/>
                    <a:lstStyle/>
                    <a:p>
                      <a:pPr algn="ctr"/>
                      <a:r>
                        <a:rPr lang="hr-HR" sz="1600" b="1" dirty="0">
                          <a:solidFill>
                            <a:srgbClr val="002060"/>
                          </a:solidFill>
                          <a:latin typeface="Arial Black" panose="020B0A04020102020204" pitchFamily="34" charset="0"/>
                        </a:rPr>
                        <a:t>4,6 </a:t>
                      </a:r>
                    </a:p>
                    <a:p>
                      <a:pPr algn="ctr"/>
                      <a:r>
                        <a:rPr lang="hr-HR" sz="1600" b="1" dirty="0">
                          <a:solidFill>
                            <a:srgbClr val="002060"/>
                          </a:solidFill>
                          <a:latin typeface="Arial Black" panose="020B0A04020102020204" pitchFamily="34" charset="0"/>
                        </a:rPr>
                        <a:t>n=53492</a:t>
                      </a:r>
                    </a:p>
                  </a:txBody>
                  <a:tcPr anchor="ctr"/>
                </a:tc>
                <a:tc>
                  <a:txBody>
                    <a:bodyPr/>
                    <a:lstStyle/>
                    <a:p>
                      <a:pPr algn="ctr"/>
                      <a:r>
                        <a:rPr lang="hr-HR" b="1" dirty="0">
                          <a:solidFill>
                            <a:srgbClr val="C00000"/>
                          </a:solidFill>
                          <a:latin typeface="Arial Black" panose="020B0A04020102020204" pitchFamily="34" charset="0"/>
                        </a:rPr>
                        <a:t>4,6 </a:t>
                      </a:r>
                    </a:p>
                    <a:p>
                      <a:pPr algn="ctr"/>
                      <a:r>
                        <a:rPr kumimoji="0" lang="hr-HR" sz="1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n=15613</a:t>
                      </a:r>
                      <a:endParaRPr lang="hr-HR"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4"/>
                  </a:ext>
                </a:extLst>
              </a:tr>
              <a:tr h="602403">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4,7 </a:t>
                      </a:r>
                    </a:p>
                    <a:p>
                      <a:pPr algn="ctr"/>
                      <a:r>
                        <a:rPr lang="hr-HR" sz="1600" b="1" dirty="0">
                          <a:solidFill>
                            <a:srgbClr val="008000"/>
                          </a:solidFill>
                          <a:latin typeface="Arial Black" panose="020B0A04020102020204" pitchFamily="34" charset="0"/>
                          <a:cs typeface="Arial" panose="020B0604020202020204" pitchFamily="34" charset="0"/>
                        </a:rPr>
                        <a:t>n=49656</a:t>
                      </a:r>
                    </a:p>
                  </a:txBody>
                  <a:tcPr anchor="ctr"/>
                </a:tc>
                <a:tc>
                  <a:txBody>
                    <a:bodyPr/>
                    <a:lstStyle/>
                    <a:p>
                      <a:pPr algn="ctr"/>
                      <a:r>
                        <a:rPr lang="hr-HR" sz="1600" b="1" dirty="0">
                          <a:solidFill>
                            <a:srgbClr val="002060"/>
                          </a:solidFill>
                          <a:latin typeface="Arial Black" panose="020B0A04020102020204" pitchFamily="34" charset="0"/>
                        </a:rPr>
                        <a:t>4,7 </a:t>
                      </a:r>
                    </a:p>
                    <a:p>
                      <a:pPr algn="ctr"/>
                      <a:r>
                        <a:rPr lang="hr-HR" sz="1600" b="1" dirty="0">
                          <a:solidFill>
                            <a:srgbClr val="002060"/>
                          </a:solidFill>
                          <a:latin typeface="Arial Black" panose="020B0A04020102020204" pitchFamily="34" charset="0"/>
                        </a:rPr>
                        <a:t>n=53156</a:t>
                      </a:r>
                    </a:p>
                  </a:txBody>
                  <a:tcPr anchor="ctr"/>
                </a:tc>
                <a:tc>
                  <a:txBody>
                    <a:bodyPr/>
                    <a:lstStyle/>
                    <a:p>
                      <a:pPr algn="ctr"/>
                      <a:r>
                        <a:rPr lang="hr-HR" b="1" dirty="0">
                          <a:solidFill>
                            <a:srgbClr val="C00000"/>
                          </a:solidFill>
                          <a:latin typeface="Arial Black" panose="020B0A04020102020204" pitchFamily="34" charset="0"/>
                        </a:rPr>
                        <a:t>4,8 </a:t>
                      </a:r>
                    </a:p>
                    <a:p>
                      <a:pPr algn="ctr"/>
                      <a:r>
                        <a:rPr kumimoji="0" lang="hr-HR" sz="1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n=15406</a:t>
                      </a:r>
                      <a:endParaRPr lang="hr-HR"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5"/>
                  </a:ext>
                </a:extLst>
              </a:tr>
              <a:tr h="602403">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4,5 </a:t>
                      </a:r>
                    </a:p>
                    <a:p>
                      <a:pPr algn="ctr"/>
                      <a:r>
                        <a:rPr lang="hr-HR" sz="1600" b="1" dirty="0">
                          <a:solidFill>
                            <a:srgbClr val="008000"/>
                          </a:solidFill>
                          <a:latin typeface="Arial Black" panose="020B0A04020102020204" pitchFamily="34" charset="0"/>
                          <a:cs typeface="Arial" panose="020B0604020202020204" pitchFamily="34" charset="0"/>
                        </a:rPr>
                        <a:t>n=49844</a:t>
                      </a:r>
                    </a:p>
                  </a:txBody>
                  <a:tcPr anchor="ctr"/>
                </a:tc>
                <a:tc>
                  <a:txBody>
                    <a:bodyPr/>
                    <a:lstStyle/>
                    <a:p>
                      <a:pPr algn="ctr"/>
                      <a:r>
                        <a:rPr lang="hr-HR" sz="1600" b="1" dirty="0">
                          <a:solidFill>
                            <a:srgbClr val="002060"/>
                          </a:solidFill>
                          <a:latin typeface="Arial Black" panose="020B0A04020102020204" pitchFamily="34" charset="0"/>
                        </a:rPr>
                        <a:t>4,5 </a:t>
                      </a:r>
                    </a:p>
                    <a:p>
                      <a:pPr algn="ctr"/>
                      <a:r>
                        <a:rPr lang="hr-HR" sz="1600" b="1" dirty="0">
                          <a:solidFill>
                            <a:srgbClr val="002060"/>
                          </a:solidFill>
                          <a:latin typeface="Arial Black" panose="020B0A04020102020204" pitchFamily="34" charset="0"/>
                        </a:rPr>
                        <a:t>n=53331</a:t>
                      </a:r>
                    </a:p>
                  </a:txBody>
                  <a:tcPr anchor="ctr"/>
                </a:tc>
                <a:tc>
                  <a:txBody>
                    <a:bodyPr/>
                    <a:lstStyle/>
                    <a:p>
                      <a:pPr algn="ctr"/>
                      <a:r>
                        <a:rPr lang="hr-HR" b="1" dirty="0">
                          <a:solidFill>
                            <a:srgbClr val="C00000"/>
                          </a:solidFill>
                          <a:latin typeface="Arial Black" panose="020B0A04020102020204" pitchFamily="34" charset="0"/>
                        </a:rPr>
                        <a:t>4,5 </a:t>
                      </a:r>
                    </a:p>
                    <a:p>
                      <a:pPr algn="ctr"/>
                      <a:r>
                        <a:rPr kumimoji="0" lang="hr-HR" sz="1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n=15588</a:t>
                      </a:r>
                      <a:endParaRPr lang="hr-HR"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6"/>
                  </a:ext>
                </a:extLst>
              </a:tr>
              <a:tr h="602403">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4,6 </a:t>
                      </a:r>
                    </a:p>
                    <a:p>
                      <a:pPr algn="ctr"/>
                      <a:r>
                        <a:rPr lang="hr-HR" sz="1600" b="1" dirty="0">
                          <a:solidFill>
                            <a:srgbClr val="008000"/>
                          </a:solidFill>
                          <a:latin typeface="Arial Black" panose="020B0A04020102020204" pitchFamily="34" charset="0"/>
                          <a:cs typeface="Arial" panose="020B0604020202020204" pitchFamily="34" charset="0"/>
                        </a:rPr>
                        <a:t>n=49712</a:t>
                      </a:r>
                    </a:p>
                  </a:txBody>
                  <a:tcPr anchor="ctr"/>
                </a:tc>
                <a:tc>
                  <a:txBody>
                    <a:bodyPr/>
                    <a:lstStyle/>
                    <a:p>
                      <a:pPr algn="ctr"/>
                      <a:r>
                        <a:rPr lang="hr-HR" sz="1600" b="1" dirty="0">
                          <a:solidFill>
                            <a:srgbClr val="002060"/>
                          </a:solidFill>
                          <a:latin typeface="Arial Black" panose="020B0A04020102020204" pitchFamily="34" charset="0"/>
                        </a:rPr>
                        <a:t>4,7 </a:t>
                      </a:r>
                    </a:p>
                    <a:p>
                      <a:pPr algn="ctr"/>
                      <a:r>
                        <a:rPr lang="hr-HR" sz="1600" b="1" dirty="0">
                          <a:solidFill>
                            <a:srgbClr val="002060"/>
                          </a:solidFill>
                          <a:latin typeface="Arial Black" panose="020B0A04020102020204" pitchFamily="34" charset="0"/>
                        </a:rPr>
                        <a:t>n=53309</a:t>
                      </a:r>
                    </a:p>
                  </a:txBody>
                  <a:tcPr anchor="ctr"/>
                </a:tc>
                <a:tc>
                  <a:txBody>
                    <a:bodyPr/>
                    <a:lstStyle/>
                    <a:p>
                      <a:pPr algn="ctr"/>
                      <a:r>
                        <a:rPr lang="hr-HR" b="1" dirty="0">
                          <a:solidFill>
                            <a:srgbClr val="C00000"/>
                          </a:solidFill>
                          <a:latin typeface="Arial Black" panose="020B0A04020102020204" pitchFamily="34" charset="0"/>
                        </a:rPr>
                        <a:t>4,6 </a:t>
                      </a:r>
                    </a:p>
                    <a:p>
                      <a:pPr algn="ctr"/>
                      <a:r>
                        <a:rPr kumimoji="0" lang="hr-HR" sz="1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n=15587</a:t>
                      </a:r>
                      <a:endParaRPr lang="hr-HR"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7"/>
                  </a:ext>
                </a:extLst>
              </a:tr>
              <a:tr h="602403">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4,6 </a:t>
                      </a:r>
                    </a:p>
                    <a:p>
                      <a:pPr algn="ctr"/>
                      <a:r>
                        <a:rPr lang="hr-HR" sz="1600" b="1" dirty="0">
                          <a:solidFill>
                            <a:srgbClr val="008000"/>
                          </a:solidFill>
                          <a:latin typeface="Arial Black" panose="020B0A04020102020204" pitchFamily="34" charset="0"/>
                          <a:cs typeface="Arial" panose="020B0604020202020204" pitchFamily="34" charset="0"/>
                        </a:rPr>
                        <a:t>n=49576</a:t>
                      </a:r>
                    </a:p>
                  </a:txBody>
                  <a:tcPr anchor="ctr"/>
                </a:tc>
                <a:tc>
                  <a:txBody>
                    <a:bodyPr/>
                    <a:lstStyle/>
                    <a:p>
                      <a:pPr algn="ctr"/>
                      <a:r>
                        <a:rPr lang="hr-HR" sz="1600" b="1" dirty="0">
                          <a:solidFill>
                            <a:srgbClr val="002060"/>
                          </a:solidFill>
                          <a:latin typeface="Arial Black" panose="020B0A04020102020204" pitchFamily="34" charset="0"/>
                        </a:rPr>
                        <a:t>4,6 </a:t>
                      </a:r>
                    </a:p>
                    <a:p>
                      <a:pPr algn="ctr"/>
                      <a:r>
                        <a:rPr lang="hr-HR" sz="1600" b="1" dirty="0">
                          <a:solidFill>
                            <a:srgbClr val="002060"/>
                          </a:solidFill>
                          <a:latin typeface="Arial Black" panose="020B0A04020102020204" pitchFamily="34" charset="0"/>
                        </a:rPr>
                        <a:t>n=53072</a:t>
                      </a:r>
                    </a:p>
                  </a:txBody>
                  <a:tcPr anchor="ctr"/>
                </a:tc>
                <a:tc>
                  <a:txBody>
                    <a:bodyPr/>
                    <a:lstStyle/>
                    <a:p>
                      <a:pPr algn="ctr"/>
                      <a:r>
                        <a:rPr lang="hr-HR" b="1" dirty="0">
                          <a:solidFill>
                            <a:srgbClr val="C00000"/>
                          </a:solidFill>
                          <a:latin typeface="Arial Black" panose="020B0A04020102020204" pitchFamily="34" charset="0"/>
                        </a:rPr>
                        <a:t>4,6 </a:t>
                      </a:r>
                    </a:p>
                    <a:p>
                      <a:pPr algn="ctr"/>
                      <a:r>
                        <a:rPr kumimoji="0" lang="hr-HR" sz="1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n=15508</a:t>
                      </a:r>
                      <a:endParaRPr lang="hr-HR"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8"/>
                  </a:ext>
                </a:extLst>
              </a:tr>
              <a:tr h="706506">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4,6 </a:t>
                      </a:r>
                    </a:p>
                    <a:p>
                      <a:pPr algn="ctr"/>
                      <a:r>
                        <a:rPr lang="hr-HR" sz="1600" b="1" dirty="0">
                          <a:solidFill>
                            <a:srgbClr val="008000"/>
                          </a:solidFill>
                          <a:latin typeface="Arial Black" panose="020B0A04020102020204" pitchFamily="34" charset="0"/>
                          <a:cs typeface="Arial" panose="020B0604020202020204" pitchFamily="34" charset="0"/>
                        </a:rPr>
                        <a:t>n=49192</a:t>
                      </a:r>
                    </a:p>
                  </a:txBody>
                  <a:tcPr anchor="ctr"/>
                </a:tc>
                <a:tc>
                  <a:txBody>
                    <a:bodyPr/>
                    <a:lstStyle/>
                    <a:p>
                      <a:pPr algn="ctr"/>
                      <a:r>
                        <a:rPr lang="hr-HR" sz="1600" b="1" dirty="0">
                          <a:solidFill>
                            <a:srgbClr val="002060"/>
                          </a:solidFill>
                          <a:latin typeface="Arial Black" panose="020B0A04020102020204" pitchFamily="34" charset="0"/>
                        </a:rPr>
                        <a:t>4,7 </a:t>
                      </a:r>
                    </a:p>
                    <a:p>
                      <a:pPr algn="ctr"/>
                      <a:r>
                        <a:rPr lang="hr-HR" sz="1600" b="1" dirty="0">
                          <a:solidFill>
                            <a:srgbClr val="002060"/>
                          </a:solidFill>
                          <a:latin typeface="Arial Black" panose="020B0A04020102020204" pitchFamily="34" charset="0"/>
                        </a:rPr>
                        <a:t>n=52727</a:t>
                      </a:r>
                    </a:p>
                  </a:txBody>
                  <a:tcPr anchor="ctr"/>
                </a:tc>
                <a:tc>
                  <a:txBody>
                    <a:bodyPr/>
                    <a:lstStyle/>
                    <a:p>
                      <a:pPr algn="ctr"/>
                      <a:r>
                        <a:rPr lang="hr-HR" b="1" dirty="0">
                          <a:solidFill>
                            <a:srgbClr val="C00000"/>
                          </a:solidFill>
                          <a:latin typeface="Arial Black" panose="020B0A04020102020204" pitchFamily="34" charset="0"/>
                        </a:rPr>
                        <a:t>4,7 </a:t>
                      </a:r>
                    </a:p>
                    <a:p>
                      <a:pPr algn="ctr"/>
                      <a:r>
                        <a:rPr kumimoji="0" lang="hr-HR" sz="1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n=15565</a:t>
                      </a:r>
                      <a:endParaRPr lang="hr-HR"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5803719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92491447"/>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43678">
                  <a:extLst>
                    <a:ext uri="{9D8B030D-6E8A-4147-A177-3AD203B41FA5}">
                      <a16:colId xmlns:a16="http://schemas.microsoft.com/office/drawing/2014/main" val="20000"/>
                    </a:ext>
                  </a:extLst>
                </a:gridCol>
                <a:gridCol w="2016224">
                  <a:extLst>
                    <a:ext uri="{9D8B030D-6E8A-4147-A177-3AD203B41FA5}">
                      <a16:colId xmlns:a16="http://schemas.microsoft.com/office/drawing/2014/main" val="508042112"/>
                    </a:ext>
                  </a:extLst>
                </a:gridCol>
                <a:gridCol w="1512168">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3405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l"/>
                      <a:r>
                        <a:rPr lang="hr-HR" sz="1600" b="1" i="0" u="none" strike="noStrike" baseline="0" dirty="0">
                          <a:latin typeface="ArialMT-Identity-H"/>
                          <a:cs typeface="Arial" panose="020B0604020202020204" pitchFamily="34" charset="0"/>
                        </a:rPr>
                        <a:t>(UMAS 20./21.-2. usporedba sa UMAS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7671">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UMAS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UMAS </a:t>
                      </a:r>
                    </a:p>
                    <a:p>
                      <a:pPr algn="ctr"/>
                      <a:r>
                        <a:rPr lang="hr-HR" sz="1800" b="1" dirty="0">
                          <a:solidFill>
                            <a:schemeClr val="accent2"/>
                          </a:solidFill>
                          <a:latin typeface="Arial Black" panose="020B0A04020102020204" pitchFamily="34" charset="0"/>
                          <a:cs typeface="Arial" panose="020B0604020202020204" pitchFamily="34" charset="0"/>
                        </a:rPr>
                        <a:t>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94481">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n=1544</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n=383</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0">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n=1545</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n=384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n=1547</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n=379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n=1553</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n=382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n=1539</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n=375</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n=1539</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n=382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n=1554</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n=382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n=1548</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n=382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07671">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n=1537</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n=381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73522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33435936"/>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561894">
                  <a:extLst>
                    <a:ext uri="{9D8B030D-6E8A-4147-A177-3AD203B41FA5}">
                      <a16:colId xmlns:a16="http://schemas.microsoft.com/office/drawing/2014/main" val="20000"/>
                    </a:ext>
                  </a:extLst>
                </a:gridCol>
                <a:gridCol w="2232248">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(UMAS</a:t>
                      </a:r>
                      <a:r>
                        <a:rPr lang="hr-HR" sz="1600" b="1" i="0" u="none" strike="noStrike" baseline="0" dirty="0">
                          <a:latin typeface="ArialMT-Identity-H"/>
                          <a:cs typeface="Arial" panose="020B0604020202020204" pitchFamily="34" charset="0"/>
                        </a:rPr>
                        <a: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 UMAS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n=254</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n=252</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n=252</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n=249</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723921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08720"/>
            <a:ext cx="8229600" cy="5098380"/>
          </a:xfrm>
        </p:spPr>
        <p:txBody>
          <a:bodyPr/>
          <a:lstStyle/>
          <a:p>
            <a:pPr algn="just"/>
            <a:r>
              <a:rPr lang="hr-HR" sz="1400" dirty="0">
                <a:latin typeface="Arial" panose="020B0604020202020204" pitchFamily="34" charset="0"/>
              </a:rPr>
              <a:t>Nastavnik se nije pridržavao izvedbenog plana u kojem je navedeno da će se usmeni ispit održati nakon pismenog isključivo ukoliko student nije zadovoljan ocjenom te nas o provedbi usmenog ispita obavijestio neposredno prije pismenog ispita čiji pozitivan rezultat je bio uvjet za izlazak na usmeni ispit. Osim navedenog studenti nisu jasno bili obavješteni o načinu bodovanja i ocjenjivanja.</a:t>
            </a:r>
          </a:p>
          <a:p>
            <a:pPr algn="just"/>
            <a:r>
              <a:rPr lang="hr-HR" sz="1400" dirty="0">
                <a:latin typeface="Arial" panose="020B0604020202020204" pitchFamily="34" charset="0"/>
              </a:rPr>
              <a:t>0% komunikacije sa studentima, a i kad je bilo komunikacije, bolje bi bilo da je nije bilo. Isto tako 0% obzira prema drugim obavezama studenata, nigdje nije bilo nikakve objave o tome dokad se treba dovršiti zadatak koji je bio uveden umjesto drugog kolokvija, te da neki od studenata nisu pogledali na </a:t>
            </a:r>
            <a:r>
              <a:rPr lang="hr-HR" sz="1400" noProof="1">
                <a:latin typeface="Arial" panose="020B0604020202020204" pitchFamily="34" charset="0"/>
              </a:rPr>
              <a:t>Moodle</a:t>
            </a:r>
            <a:r>
              <a:rPr lang="hr-HR" sz="1400" dirty="0">
                <a:latin typeface="Arial" panose="020B0604020202020204" pitchFamily="34" charset="0"/>
              </a:rPr>
              <a:t> portal, nitko od nas ne bi znao da se taj zadatak uopće treba izraditi do određenog roka. Što se tiče tog roka, mi bi valjda sami trebali zaključiti dokad to treba predati i iščitati budućnost iz roka koji je bio naveden za prošlu godinu, a ne za ovu. Ja osobno sam imala osjećaj da profesor preferira studente sa druge studijske grupe koja je slušala s nama, a da nas ostale smatra puno glupljima u nedostatku bolje riječi. Ne znam čemu je onda uopće dozvoljen upis kolegija drugim grupama ako će se profesor igrati favorita. Zadatak koji je zadan umjesto drugog kolokvija bi bio OK da smo bili na vrijeme obaviješteni o izvršenju istog, ali svejedno je malo previše za kolegij od 2.5 ECTS boda. Sve u svemu, najgora stvar kod ovog kolegija je taj nedostatak komunikacije, a onda i obzira za druge obveze.</a:t>
            </a:r>
          </a:p>
          <a:p>
            <a:pPr algn="just"/>
            <a:r>
              <a:rPr lang="hr-HR" sz="1400" dirty="0">
                <a:latin typeface="Arial" panose="020B0604020202020204" pitchFamily="34" charset="0"/>
              </a:rPr>
              <a:t>Ako biti profesor znači monotono čitati što piše na prezentaciji onda bi i ja kao student mogao predavati, nije potrebno plaćati profesoricu.</a:t>
            </a:r>
          </a:p>
          <a:p>
            <a:pPr algn="just"/>
            <a:r>
              <a:rPr lang="hr-HR" sz="1400" dirty="0">
                <a:latin typeface="Arial" panose="020B0604020202020204" pitchFamily="34" charset="0"/>
              </a:rPr>
              <a:t>Anketu o navedenom profesoru sam ispunio do sada 4, 5 puta i postalo je naporno uzaludno pisati. Ukoliko tražite mišljenje studenata, bilo bi lijepo da ga i uvažite, ali vas očigledno nije briga ni za šta. Fakultet je doveden na razinu stručnog studija, na smjer </a:t>
            </a:r>
            <a:r>
              <a:rPr lang="hr-HR" sz="1400" dirty="0" smtClean="0">
                <a:latin typeface="Arial" panose="020B0604020202020204" pitchFamily="34" charset="0"/>
              </a:rPr>
              <a:t>je </a:t>
            </a:r>
            <a:r>
              <a:rPr lang="hr-HR" sz="1400" dirty="0">
                <a:latin typeface="Arial" panose="020B0604020202020204" pitchFamily="34" charset="0"/>
              </a:rPr>
              <a:t>upisano dvoje studenata i vas i dalje nije briga. Navedeni profesor je uz ovakav sustav jedan od krivaca što se stvari odvijaju u ovom smjeru. Ne želim pisat nikakve romane, ali zbog budućih generacija i obrazovanja mladih bilo bi lijepo da mu barem da  odgovara na postavljena pitanja i da promijeni barem dizajn Power </a:t>
            </a:r>
            <a:r>
              <a:rPr lang="hr-HR" sz="1400" noProof="1">
                <a:latin typeface="Arial" panose="020B0604020202020204" pitchFamily="34" charset="0"/>
              </a:rPr>
              <a:t>Point</a:t>
            </a:r>
            <a:r>
              <a:rPr lang="hr-HR" sz="1400" dirty="0">
                <a:latin typeface="Arial" panose="020B0604020202020204" pitchFamily="34" charset="0"/>
              </a:rPr>
              <a:t> prezentacija kada već nije u stanju literaturu dovest na razinu fakultetskog obrazovanja.</a:t>
            </a:r>
          </a:p>
          <a:p>
            <a:pPr algn="just"/>
            <a:endParaRPr lang="hr-HR" sz="1400" dirty="0">
              <a:latin typeface="Arial" panose="020B0604020202020204" pitchFamily="34" charset="0"/>
            </a:endParaRPr>
          </a:p>
          <a:p>
            <a:pPr algn="just"/>
            <a:endParaRPr lang="hr-HR" sz="1400" dirty="0"/>
          </a:p>
        </p:txBody>
      </p:sp>
      <p:sp>
        <p:nvSpPr>
          <p:cNvPr id="4" name="Title 3"/>
          <p:cNvSpPr>
            <a:spLocks noGrp="1"/>
          </p:cNvSpPr>
          <p:nvPr>
            <p:ph type="title"/>
          </p:nvPr>
        </p:nvSpPr>
        <p:spPr>
          <a:xfrm>
            <a:off x="457200" y="274638"/>
            <a:ext cx="8229600" cy="706090"/>
          </a:xfrm>
        </p:spPr>
        <p:txBody>
          <a:bodyPr/>
          <a:lstStyle/>
          <a:p>
            <a:pPr algn="ctr" eaLnBrk="1" fontAlgn="auto" hangingPunct="1">
              <a:spcAft>
                <a:spcPts val="0"/>
              </a:spcAft>
              <a:defRPr/>
            </a:pPr>
            <a:r>
              <a:rPr lang="hr-HR" sz="3200" i="1" u="sng" dirty="0">
                <a:latin typeface="Arial Black" panose="020B0A04020102020204" pitchFamily="34" charset="0"/>
              </a:rPr>
              <a:t>Primjeri primjedbi studenata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229600" cy="5188222"/>
          </a:xfrm>
        </p:spPr>
        <p:txBody>
          <a:bodyPr/>
          <a:lstStyle/>
          <a:p>
            <a:pPr algn="just"/>
            <a:r>
              <a:rPr lang="hr-HR" sz="1400" dirty="0">
                <a:latin typeface="Arial" panose="020B0604020202020204" pitchFamily="34" charset="0"/>
                <a:cs typeface="Arial" panose="020B0604020202020204" pitchFamily="34" charset="0"/>
              </a:rPr>
              <a:t>Unatoč okolnostima u kojima se nalazimo zbog specifičnosti predmeta i vježbi koje se izvode profesorica se trudila i uspjela učinit predavanja korisnima i zanimljivima. Pohvale za rad, sve je bilo jasno od početka kako i što će se raditi, nikakvih nejasnoća nije bilo.</a:t>
            </a:r>
          </a:p>
          <a:p>
            <a:pPr algn="just"/>
            <a:r>
              <a:rPr lang="hr-HR" sz="1400" dirty="0">
                <a:latin typeface="Arial" panose="020B0604020202020204" pitchFamily="34" charset="0"/>
                <a:cs typeface="Arial" panose="020B0604020202020204" pitchFamily="34" charset="0"/>
              </a:rPr>
              <a:t>Uvijek dostupna i na raspolaganju, suradljiva, važno joj je bilo da shvatimo koliko je važno cjeloživotno učenje i napredovanje. Ponekad je jako teško ostvariti kvalitetnu komunikaciju u nastavi na daljinu što se osjetilo, kako kod ovog, tako i kod ostalih </a:t>
            </a:r>
            <a:r>
              <a:rPr lang="hr-HR" sz="1400" noProof="1">
                <a:latin typeface="Arial" panose="020B0604020202020204" pitchFamily="34" charset="0"/>
                <a:cs typeface="Arial" panose="020B0604020202020204" pitchFamily="34" charset="0"/>
              </a:rPr>
              <a:t>kolegija</a:t>
            </a:r>
            <a:r>
              <a:rPr lang="hr-HR" sz="1400" dirty="0">
                <a:latin typeface="Arial" panose="020B0604020202020204" pitchFamily="34" charset="0"/>
                <a:cs typeface="Arial" panose="020B0604020202020204" pitchFamily="34" charset="0"/>
              </a:rPr>
              <a:t>. Ali smatram da je profesorica u ovakvim okolnostima, kvalitetno prenijela svoja znanja i usmjerila nas i potaknula na promišljanja važnosti cjeloživotnog učenja.</a:t>
            </a:r>
          </a:p>
          <a:p>
            <a:pPr algn="just"/>
            <a:r>
              <a:rPr lang="hr-HR" sz="1400" dirty="0">
                <a:latin typeface="Arial" panose="020B0604020202020204" pitchFamily="34" charset="0"/>
                <a:cs typeface="Arial" panose="020B0604020202020204" pitchFamily="34" charset="0"/>
              </a:rPr>
              <a:t>Ima li ocjena 6. Profesorica je i na nastavi na daljinu uspjela stvoriti takvo ozračje da sam imala osjećaj kao da je nastava u živo. Pristup, metode rada, način, sve, sve, sve je je opravdalo moja očekivanja, pa i više. Bilo je dosta zadataka i obaveza, ali ni u jednom trenutku nisam osjetila pritisak, naprotiv uživala sam u radu i spoznajama koje sam dobila ovim kolegijem.</a:t>
            </a:r>
          </a:p>
          <a:p>
            <a:pPr algn="just"/>
            <a:r>
              <a:rPr lang="hr-HR" sz="1400" dirty="0">
                <a:latin typeface="Arial" panose="020B0604020202020204" pitchFamily="34" charset="0"/>
                <a:cs typeface="Arial" panose="020B0604020202020204" pitchFamily="34" charset="0"/>
              </a:rPr>
              <a:t>Apsolutno najbolja nastavnica u ovom semestru, i iako sam bila ponavljač na ovom kolegiju radi profesorice sam zavoljela računovodstvo i sad razmišljam o upisu toga na diplomskom studiju kad za to dođe vrijeme. Za profesoricu imam samo riječi hvale i jako mi je drago sto sam se u svom studiranju susrela s njom.</a:t>
            </a:r>
          </a:p>
          <a:p>
            <a:pPr algn="just"/>
            <a:r>
              <a:rPr lang="hr-HR" sz="1400" dirty="0">
                <a:latin typeface="Arial" panose="020B0604020202020204" pitchFamily="34" charset="0"/>
                <a:cs typeface="Arial" panose="020B0604020202020204" pitchFamily="34" charset="0"/>
              </a:rPr>
              <a:t>Asistentica je dala sve od sebe da bude što dostupnija studentima kad god nam je bilo potrebno te da nam olakša cjelokupnu situaciju! Jako pristupačna i srdačna! Učinila je lakšim i manje stresnim cijeli semestar.</a:t>
            </a:r>
          </a:p>
          <a:p>
            <a:pPr algn="just"/>
            <a:r>
              <a:rPr lang="hr-HR" sz="1400" dirty="0">
                <a:latin typeface="Arial" panose="020B0604020202020204" pitchFamily="34" charset="0"/>
                <a:cs typeface="Arial" panose="020B0604020202020204" pitchFamily="34" charset="0"/>
              </a:rPr>
              <a:t>Asistentica je pristupačna i simpatična te stvara ugodno okruženje za rad u laboratoriju. Jasno izlaže zadatke za rad, objašnjava gradivo te ga upotpunjuje primjerima iz vlastitog života i svakodnevnog iskustva, čime još dodatno studentima približava gradivo. Sve pohvale!</a:t>
            </a:r>
          </a:p>
        </p:txBody>
      </p:sp>
      <p:sp>
        <p:nvSpPr>
          <p:cNvPr id="4" name="Title 3"/>
          <p:cNvSpPr>
            <a:spLocks noGrp="1"/>
          </p:cNvSpPr>
          <p:nvPr>
            <p:ph type="title"/>
          </p:nvPr>
        </p:nvSpPr>
        <p:spPr/>
        <p:txBody>
          <a:bodyPr/>
          <a:lstStyle/>
          <a:p>
            <a:pPr algn="ctr" eaLnBrk="1" fontAlgn="auto" hangingPunct="1">
              <a:spcAft>
                <a:spcPts val="0"/>
              </a:spcAft>
              <a:defRPr/>
            </a:pPr>
            <a:r>
              <a:rPr lang="hr-HR" sz="3200" i="1" u="sng" dirty="0">
                <a:latin typeface="Arial Black" panose="020B0A04020102020204" pitchFamily="34" charset="0"/>
              </a:rPr>
              <a:t>Primjeri pohvala studenata</a:t>
            </a:r>
          </a:p>
        </p:txBody>
      </p:sp>
    </p:spTree>
    <p:extLst>
      <p:ext uri="{BB962C8B-B14F-4D97-AF65-F5344CB8AC3E}">
        <p14:creationId xmlns:p14="http://schemas.microsoft.com/office/powerpoint/2010/main" val="1481904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4358703"/>
              </p:ext>
            </p:extLst>
          </p:nvPr>
        </p:nvGraphicFramePr>
        <p:xfrm>
          <a:off x="179512" y="1124744"/>
          <a:ext cx="8852088" cy="2677333"/>
        </p:xfrm>
        <a:graphic>
          <a:graphicData uri="http://schemas.openxmlformats.org/drawingml/2006/table">
            <a:tbl>
              <a:tblPr firstRow="1">
                <a:tableStyleId>{00A15C55-8517-42AA-B614-E9B94910E393}</a:tableStyleId>
              </a:tblPr>
              <a:tblGrid>
                <a:gridCol w="2510020">
                  <a:extLst>
                    <a:ext uri="{9D8B030D-6E8A-4147-A177-3AD203B41FA5}">
                      <a16:colId xmlns:a16="http://schemas.microsoft.com/office/drawing/2014/main" val="20000"/>
                    </a:ext>
                  </a:extLst>
                </a:gridCol>
                <a:gridCol w="115749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872208">
                  <a:extLst>
                    <a:ext uri="{9D8B030D-6E8A-4147-A177-3AD203B41FA5}">
                      <a16:colId xmlns:a16="http://schemas.microsoft.com/office/drawing/2014/main" val="20003"/>
                    </a:ext>
                  </a:extLst>
                </a:gridCol>
                <a:gridCol w="1728192">
                  <a:extLst>
                    <a:ext uri="{9D8B030D-6E8A-4147-A177-3AD203B41FA5}">
                      <a16:colId xmlns:a16="http://schemas.microsoft.com/office/drawing/2014/main" val="20004"/>
                    </a:ext>
                  </a:extLst>
                </a:gridCol>
              </a:tblGrid>
              <a:tr h="1150196">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SASTAVNICA</a:t>
                      </a:r>
                      <a:endParaRPr lang="hr-HR" sz="1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BROJ </a:t>
                      </a:r>
                      <a:r>
                        <a:rPr lang="hr-HR" sz="1200" dirty="0">
                          <a:effectLst/>
                          <a:latin typeface="Arial" panose="020B0604020202020204" pitchFamily="34" charset="0"/>
                          <a:cs typeface="Arial" panose="020B0604020202020204" pitchFamily="34" charset="0"/>
                        </a:rPr>
                        <a:t>STUDIJSKIH GRUPA NA ENGLESKOM</a:t>
                      </a:r>
                      <a:endParaRPr lang="hr-HR" sz="1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BROJ GENERIRANIH UPITNIKA</a:t>
                      </a:r>
                      <a:r>
                        <a:rPr lang="hr-HR" sz="1200" dirty="0">
                          <a:effectLst/>
                          <a:latin typeface="Arial" panose="020B0604020202020204" pitchFamily="34" charset="0"/>
                          <a:cs typeface="Arial" panose="020B0604020202020204" pitchFamily="34" charset="0"/>
                        </a:rPr>
                        <a:t> NA ENGLESKOM</a:t>
                      </a:r>
                      <a:endParaRPr lang="hr-HR" sz="1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BROJ ISPUNJENIH UPITNIKA</a:t>
                      </a:r>
                      <a:r>
                        <a:rPr lang="hr-HR" sz="1200" dirty="0">
                          <a:effectLst/>
                          <a:latin typeface="Arial" panose="020B0604020202020204" pitchFamily="34" charset="0"/>
                          <a:cs typeface="Arial" panose="020B0604020202020204" pitchFamily="34" charset="0"/>
                        </a:rPr>
                        <a:t> NA ENGLESKOM</a:t>
                      </a:r>
                      <a:endParaRPr lang="hr-HR" sz="1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en-US" sz="1200" dirty="0">
                          <a:effectLst/>
                          <a:latin typeface="Arial" panose="020B0604020202020204" pitchFamily="34" charset="0"/>
                          <a:cs typeface="Arial" panose="020B0604020202020204" pitchFamily="34" charset="0"/>
                        </a:rPr>
                        <a:t>POSTOTAK ODAZIVA NA ANKETU</a:t>
                      </a:r>
                      <a:endParaRPr lang="hr-HR" sz="1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extLst>
                  <a:ext uri="{0D108BD9-81ED-4DB2-BD59-A6C34878D82A}">
                    <a16:rowId xmlns:a16="http://schemas.microsoft.com/office/drawing/2014/main" val="10001"/>
                  </a:ext>
                </a:extLst>
              </a:tr>
              <a:tr h="397221">
                <a:tc>
                  <a:txBody>
                    <a:bodyPr/>
                    <a:lstStyle/>
                    <a:p>
                      <a:pPr algn="l">
                        <a:spcBef>
                          <a:spcPts val="500"/>
                        </a:spcBef>
                        <a:spcAft>
                          <a:spcPts val="0"/>
                        </a:spcAft>
                      </a:pPr>
                      <a:r>
                        <a:rPr lang="hr-HR" sz="1600" dirty="0">
                          <a:effectLst/>
                          <a:latin typeface="Arial" panose="020B0604020202020204" pitchFamily="34" charset="0"/>
                          <a:cs typeface="Arial" panose="020B0604020202020204" pitchFamily="34" charset="0"/>
                        </a:rPr>
                        <a:t>Ekonomski fakultet</a:t>
                      </a:r>
                      <a:endParaRPr lang="hr-HR" sz="1600"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hr-HR" sz="1600" dirty="0">
                          <a:effectLst/>
                          <a:latin typeface="Arial" panose="020B0604020202020204" pitchFamily="34" charset="0"/>
                          <a:ea typeface="Times New Roman"/>
                          <a:cs typeface="Arial" panose="020B0604020202020204" pitchFamily="34" charset="0"/>
                        </a:rPr>
                        <a:t>31</a:t>
                      </a:r>
                    </a:p>
                  </a:txBody>
                  <a:tcPr marL="68580" marR="68580" marT="0" marB="0" anchor="ctr"/>
                </a:tc>
                <a:tc>
                  <a:txBody>
                    <a:bodyPr/>
                    <a:lstStyle/>
                    <a:p>
                      <a:pPr algn="ctr">
                        <a:spcBef>
                          <a:spcPts val="500"/>
                        </a:spcBef>
                        <a:spcAft>
                          <a:spcPts val="0"/>
                        </a:spcAft>
                      </a:pPr>
                      <a:r>
                        <a:rPr lang="hr-HR" sz="1600" dirty="0">
                          <a:effectLst/>
                          <a:latin typeface="Arial" panose="020B0604020202020204" pitchFamily="34" charset="0"/>
                          <a:ea typeface="Times New Roman" panose="02020603050405020304" pitchFamily="18" charset="0"/>
                          <a:cs typeface="Arial" panose="020B0604020202020204" pitchFamily="34" charset="0"/>
                        </a:rPr>
                        <a:t>565</a:t>
                      </a:r>
                    </a:p>
                  </a:txBody>
                  <a:tcPr marL="59912" marR="59912" marT="0" marB="0" anchor="ctr"/>
                </a:tc>
                <a:tc>
                  <a:txBody>
                    <a:bodyPr/>
                    <a:lstStyle/>
                    <a:p>
                      <a:pPr algn="ctr">
                        <a:spcBef>
                          <a:spcPts val="500"/>
                        </a:spcBef>
                        <a:spcAft>
                          <a:spcPts val="0"/>
                        </a:spcAft>
                      </a:pPr>
                      <a:r>
                        <a:rPr lang="hr-HR" sz="1600" dirty="0">
                          <a:effectLst/>
                          <a:latin typeface="Arial" panose="020B0604020202020204" pitchFamily="34" charset="0"/>
                          <a:ea typeface="Times New Roman" panose="02020603050405020304" pitchFamily="18" charset="0"/>
                          <a:cs typeface="Arial" panose="020B0604020202020204" pitchFamily="34" charset="0"/>
                        </a:rPr>
                        <a:t>4</a:t>
                      </a:r>
                    </a:p>
                  </a:txBody>
                  <a:tcPr marL="59912" marR="59912"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a:cs typeface="Arial" panose="020B0604020202020204" pitchFamily="34" charset="0"/>
                        </a:rPr>
                        <a:t>1%</a:t>
                      </a:r>
                    </a:p>
                  </a:txBody>
                  <a:tcPr marL="68580" marR="68580" marT="0" marB="0" anchor="ctr"/>
                </a:tc>
                <a:extLst>
                  <a:ext uri="{0D108BD9-81ED-4DB2-BD59-A6C34878D82A}">
                    <a16:rowId xmlns:a16="http://schemas.microsoft.com/office/drawing/2014/main" val="10002"/>
                  </a:ext>
                </a:extLst>
              </a:tr>
              <a:tr h="397221">
                <a:tc>
                  <a:txBody>
                    <a:bodyPr/>
                    <a:lstStyle/>
                    <a:p>
                      <a:pPr algn="l">
                        <a:spcBef>
                          <a:spcPts val="500"/>
                        </a:spcBef>
                        <a:spcAft>
                          <a:spcPts val="0"/>
                        </a:spcAft>
                      </a:pPr>
                      <a:r>
                        <a:rPr lang="hr-HR" sz="1600" dirty="0">
                          <a:effectLst/>
                          <a:latin typeface="Arial" panose="020B0604020202020204" pitchFamily="34" charset="0"/>
                          <a:ea typeface="Times New Roman" panose="02020603050405020304" pitchFamily="18" charset="0"/>
                          <a:cs typeface="Arial" panose="020B0604020202020204" pitchFamily="34" charset="0"/>
                        </a:rPr>
                        <a:t>Kineziološki fakultet</a:t>
                      </a:r>
                    </a:p>
                  </a:txBody>
                  <a:tcPr marL="59912" marR="59912" marT="0" marB="0" anchor="ctr"/>
                </a:tc>
                <a:tc>
                  <a:txBody>
                    <a:bodyPr/>
                    <a:lstStyle/>
                    <a:p>
                      <a:pPr algn="ctr">
                        <a:spcBef>
                          <a:spcPts val="500"/>
                        </a:spcBef>
                        <a:spcAft>
                          <a:spcPts val="0"/>
                        </a:spcAft>
                      </a:pPr>
                      <a:r>
                        <a:rPr lang="hr-HR" sz="1600" dirty="0">
                          <a:effectLst/>
                          <a:latin typeface="Arial" panose="020B0604020202020204" pitchFamily="34" charset="0"/>
                          <a:ea typeface="Times New Roman"/>
                          <a:cs typeface="Arial" panose="020B0604020202020204" pitchFamily="34" charset="0"/>
                        </a:rPr>
                        <a:t>7</a:t>
                      </a:r>
                    </a:p>
                  </a:txBody>
                  <a:tcPr marL="68580" marR="68580" marT="0" marB="0" anchor="ctr"/>
                </a:tc>
                <a:tc>
                  <a:txBody>
                    <a:bodyPr/>
                    <a:lstStyle/>
                    <a:p>
                      <a:pPr algn="ctr">
                        <a:spcBef>
                          <a:spcPts val="500"/>
                        </a:spcBef>
                        <a:spcAft>
                          <a:spcPts val="0"/>
                        </a:spcAft>
                      </a:pPr>
                      <a:r>
                        <a:rPr lang="hr-HR" sz="1600" dirty="0">
                          <a:effectLst/>
                          <a:latin typeface="Arial" panose="020B0604020202020204" pitchFamily="34" charset="0"/>
                          <a:ea typeface="Times New Roman" panose="02020603050405020304" pitchFamily="18" charset="0"/>
                          <a:cs typeface="Arial" panose="020B0604020202020204" pitchFamily="34" charset="0"/>
                        </a:rPr>
                        <a:t>91</a:t>
                      </a:r>
                    </a:p>
                  </a:txBody>
                  <a:tcPr marL="59912" marR="59912" marT="0" marB="0" anchor="ctr"/>
                </a:tc>
                <a:tc>
                  <a:txBody>
                    <a:bodyPr/>
                    <a:lstStyle/>
                    <a:p>
                      <a:pPr algn="ctr">
                        <a:spcBef>
                          <a:spcPts val="500"/>
                        </a:spcBef>
                        <a:spcAft>
                          <a:spcPts val="0"/>
                        </a:spcAft>
                      </a:pPr>
                      <a:r>
                        <a:rPr lang="hr-HR" sz="1600" dirty="0">
                          <a:effectLst/>
                          <a:latin typeface="Arial" panose="020B0604020202020204" pitchFamily="34" charset="0"/>
                          <a:ea typeface="Times New Roman" panose="02020603050405020304" pitchFamily="18" charset="0"/>
                          <a:cs typeface="Arial" panose="020B0604020202020204" pitchFamily="34" charset="0"/>
                        </a:rPr>
                        <a:t>21</a:t>
                      </a:r>
                    </a:p>
                  </a:txBody>
                  <a:tcPr marL="59912" marR="59912"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panose="02020603050405020304" pitchFamily="18" charset="0"/>
                          <a:cs typeface="Arial" panose="020B0604020202020204" pitchFamily="34" charset="0"/>
                        </a:rPr>
                        <a:t>23%</a:t>
                      </a:r>
                    </a:p>
                  </a:txBody>
                  <a:tcPr marL="59912" marR="59912" marT="0" marB="0" anchor="ctr"/>
                </a:tc>
                <a:extLst>
                  <a:ext uri="{0D108BD9-81ED-4DB2-BD59-A6C34878D82A}">
                    <a16:rowId xmlns:a16="http://schemas.microsoft.com/office/drawing/2014/main" val="10009"/>
                  </a:ext>
                </a:extLst>
              </a:tr>
              <a:tr h="397221">
                <a:tc>
                  <a:txBody>
                    <a:bodyPr/>
                    <a:lstStyle/>
                    <a:p>
                      <a:pPr algn="l">
                        <a:spcBef>
                          <a:spcPts val="500"/>
                        </a:spcBef>
                        <a:spcAft>
                          <a:spcPts val="0"/>
                        </a:spcAft>
                      </a:pPr>
                      <a:r>
                        <a:rPr lang="hr-HR" sz="1600" dirty="0">
                          <a:effectLst/>
                          <a:latin typeface="Arial" panose="020B0604020202020204" pitchFamily="34" charset="0"/>
                          <a:cs typeface="Arial" panose="020B0604020202020204" pitchFamily="34" charset="0"/>
                        </a:rPr>
                        <a:t>Medicinski fakultet</a:t>
                      </a:r>
                    </a:p>
                  </a:txBody>
                  <a:tcPr marL="59912" marR="59912" marT="0" marB="0" anchor="ctr"/>
                </a:tc>
                <a:tc>
                  <a:txBody>
                    <a:bodyPr/>
                    <a:lstStyle/>
                    <a:p>
                      <a:pPr algn="ctr">
                        <a:spcBef>
                          <a:spcPts val="500"/>
                        </a:spcBef>
                        <a:spcAft>
                          <a:spcPts val="0"/>
                        </a:spcAft>
                      </a:pPr>
                      <a:r>
                        <a:rPr lang="hr-HR" sz="1600" dirty="0">
                          <a:effectLst/>
                          <a:latin typeface="Arial" panose="020B0604020202020204" pitchFamily="34" charset="0"/>
                          <a:ea typeface="Times New Roman"/>
                          <a:cs typeface="Arial" panose="020B0604020202020204" pitchFamily="34" charset="0"/>
                        </a:rPr>
                        <a:t>130</a:t>
                      </a:r>
                    </a:p>
                  </a:txBody>
                  <a:tcPr marL="68580" marR="68580" marT="0" marB="0" anchor="ctr"/>
                </a:tc>
                <a:tc>
                  <a:txBody>
                    <a:bodyPr/>
                    <a:lstStyle/>
                    <a:p>
                      <a:pPr algn="ctr">
                        <a:spcBef>
                          <a:spcPts val="500"/>
                        </a:spcBef>
                        <a:spcAft>
                          <a:spcPts val="0"/>
                        </a:spcAft>
                      </a:pPr>
                      <a:r>
                        <a:rPr lang="hr-HR" sz="1600" dirty="0">
                          <a:effectLst/>
                          <a:latin typeface="Arial" panose="020B0604020202020204" pitchFamily="34" charset="0"/>
                          <a:ea typeface="Times New Roman" panose="02020603050405020304" pitchFamily="18" charset="0"/>
                          <a:cs typeface="Arial" panose="020B0604020202020204" pitchFamily="34" charset="0"/>
                        </a:rPr>
                        <a:t>5839</a:t>
                      </a:r>
                    </a:p>
                  </a:txBody>
                  <a:tcPr marL="59912" marR="59912" marT="0" marB="0" anchor="ctr"/>
                </a:tc>
                <a:tc>
                  <a:txBody>
                    <a:bodyPr/>
                    <a:lstStyle/>
                    <a:p>
                      <a:pPr algn="ctr">
                        <a:spcBef>
                          <a:spcPts val="500"/>
                        </a:spcBef>
                        <a:spcAft>
                          <a:spcPts val="0"/>
                        </a:spcAft>
                      </a:pPr>
                      <a:r>
                        <a:rPr lang="hr-HR" sz="1600" dirty="0">
                          <a:effectLst/>
                          <a:latin typeface="Arial" panose="020B0604020202020204" pitchFamily="34" charset="0"/>
                          <a:ea typeface="Times New Roman" panose="02020603050405020304" pitchFamily="18" charset="0"/>
                          <a:cs typeface="Arial" panose="020B0604020202020204" pitchFamily="34" charset="0"/>
                        </a:rPr>
                        <a:t>85</a:t>
                      </a:r>
                    </a:p>
                  </a:txBody>
                  <a:tcPr marL="59912" marR="59912"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panose="02020603050405020304" pitchFamily="18" charset="0"/>
                          <a:cs typeface="Arial" panose="020B0604020202020204" pitchFamily="34" charset="0"/>
                        </a:rPr>
                        <a:t>1%</a:t>
                      </a:r>
                    </a:p>
                  </a:txBody>
                  <a:tcPr marL="59912" marR="59912" marT="0" marB="0" anchor="ctr"/>
                </a:tc>
                <a:extLst>
                  <a:ext uri="{0D108BD9-81ED-4DB2-BD59-A6C34878D82A}">
                    <a16:rowId xmlns:a16="http://schemas.microsoft.com/office/drawing/2014/main" val="1893342117"/>
                  </a:ext>
                </a:extLst>
              </a:tr>
              <a:tr h="335474">
                <a:tc>
                  <a:txBody>
                    <a:bodyPr/>
                    <a:lstStyle/>
                    <a:p>
                      <a:pPr algn="l">
                        <a:spcBef>
                          <a:spcPts val="500"/>
                        </a:spcBef>
                        <a:spcAft>
                          <a:spcPts val="0"/>
                        </a:spcAft>
                      </a:pPr>
                      <a:r>
                        <a:rPr lang="en-US" sz="1600" b="1" dirty="0">
                          <a:effectLst/>
                          <a:latin typeface="Arial" panose="020B0604020202020204" pitchFamily="34" charset="0"/>
                          <a:cs typeface="Arial" panose="020B0604020202020204" pitchFamily="34" charset="0"/>
                        </a:rPr>
                        <a:t>UKUPNO</a:t>
                      </a:r>
                      <a:endParaRPr lang="hr-HR" sz="1600" b="1" dirty="0">
                        <a:effectLst/>
                        <a:latin typeface="Arial" panose="020B0604020202020204" pitchFamily="34" charset="0"/>
                        <a:ea typeface="Times New Roman" panose="02020603050405020304" pitchFamily="18" charset="0"/>
                        <a:cs typeface="Arial" panose="020B0604020202020204" pitchFamily="34" charset="0"/>
                      </a:endParaRPr>
                    </a:p>
                  </a:txBody>
                  <a:tcPr marL="59912" marR="59912"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panose="02020603050405020304" pitchFamily="18" charset="0"/>
                          <a:cs typeface="Arial" panose="020B0604020202020204" pitchFamily="34" charset="0"/>
                        </a:rPr>
                        <a:t>168</a:t>
                      </a:r>
                    </a:p>
                  </a:txBody>
                  <a:tcPr marL="59912" marR="59912"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panose="02020603050405020304" pitchFamily="18" charset="0"/>
                          <a:cs typeface="Arial" panose="020B0604020202020204" pitchFamily="34" charset="0"/>
                        </a:rPr>
                        <a:t>6495</a:t>
                      </a:r>
                    </a:p>
                  </a:txBody>
                  <a:tcPr marL="59912" marR="59912"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panose="02020603050405020304" pitchFamily="18" charset="0"/>
                          <a:cs typeface="Arial" panose="020B0604020202020204" pitchFamily="34" charset="0"/>
                        </a:rPr>
                        <a:t>110</a:t>
                      </a:r>
                    </a:p>
                  </a:txBody>
                  <a:tcPr marL="59912" marR="59912"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panose="02020603050405020304" pitchFamily="18" charset="0"/>
                          <a:cs typeface="Arial" panose="020B0604020202020204" pitchFamily="34" charset="0"/>
                        </a:rPr>
                        <a:t>2%</a:t>
                      </a:r>
                    </a:p>
                  </a:txBody>
                  <a:tcPr marL="59912" marR="59912" marT="0" marB="0" anchor="ctr"/>
                </a:tc>
                <a:extLst>
                  <a:ext uri="{0D108BD9-81ED-4DB2-BD59-A6C34878D82A}">
                    <a16:rowId xmlns:a16="http://schemas.microsoft.com/office/drawing/2014/main" val="10018"/>
                  </a:ext>
                </a:extLst>
              </a:tr>
            </a:tbl>
          </a:graphicData>
        </a:graphic>
      </p:graphicFrame>
      <p:sp>
        <p:nvSpPr>
          <p:cNvPr id="2" name="Naslov 1">
            <a:extLst>
              <a:ext uri="{FF2B5EF4-FFF2-40B4-BE49-F238E27FC236}">
                <a16:creationId xmlns:a16="http://schemas.microsoft.com/office/drawing/2014/main" id="{88DD922B-BD6A-45BC-A320-5600969AF9BC}"/>
              </a:ext>
            </a:extLst>
          </p:cNvPr>
          <p:cNvSpPr>
            <a:spLocks noGrp="1"/>
          </p:cNvSpPr>
          <p:nvPr>
            <p:ph type="title"/>
          </p:nvPr>
        </p:nvSpPr>
        <p:spPr>
          <a:xfrm>
            <a:off x="611560" y="131797"/>
            <a:ext cx="8229600" cy="1143000"/>
          </a:xfrm>
        </p:spPr>
        <p:txBody>
          <a:bodyPr/>
          <a:lstStyle/>
          <a:p>
            <a:r>
              <a:rPr lang="hr-HR" dirty="0"/>
              <a:t>Upitnici na engleskom jeziku</a:t>
            </a:r>
          </a:p>
        </p:txBody>
      </p:sp>
      <p:graphicFrame>
        <p:nvGraphicFramePr>
          <p:cNvPr id="5" name="Table 3">
            <a:extLst>
              <a:ext uri="{FF2B5EF4-FFF2-40B4-BE49-F238E27FC236}">
                <a16:creationId xmlns:a16="http://schemas.microsoft.com/office/drawing/2014/main" id="{D7492221-50F3-46B7-917C-B001D6917911}"/>
              </a:ext>
            </a:extLst>
          </p:cNvPr>
          <p:cNvGraphicFramePr>
            <a:graphicFrameLocks noGrp="1"/>
          </p:cNvGraphicFramePr>
          <p:nvPr>
            <p:extLst>
              <p:ext uri="{D42A27DB-BD31-4B8C-83A1-F6EECF244321}">
                <p14:modId xmlns:p14="http://schemas.microsoft.com/office/powerpoint/2010/main" val="606269673"/>
              </p:ext>
            </p:extLst>
          </p:nvPr>
        </p:nvGraphicFramePr>
        <p:xfrm>
          <a:off x="179512" y="4725144"/>
          <a:ext cx="8852088" cy="1561290"/>
        </p:xfrm>
        <a:graphic>
          <a:graphicData uri="http://schemas.openxmlformats.org/drawingml/2006/table">
            <a:tbl>
              <a:tblPr firstRow="1" bandRow="1">
                <a:tableStyleId>{00A15C55-8517-42AA-B614-E9B94910E393}</a:tableStyleId>
              </a:tblPr>
              <a:tblGrid>
                <a:gridCol w="5463499">
                  <a:extLst>
                    <a:ext uri="{9D8B030D-6E8A-4147-A177-3AD203B41FA5}">
                      <a16:colId xmlns:a16="http://schemas.microsoft.com/office/drawing/2014/main" val="20000"/>
                    </a:ext>
                  </a:extLst>
                </a:gridCol>
                <a:gridCol w="3388589">
                  <a:extLst>
                    <a:ext uri="{9D8B030D-6E8A-4147-A177-3AD203B41FA5}">
                      <a16:colId xmlns:a16="http://schemas.microsoft.com/office/drawing/2014/main" val="20001"/>
                    </a:ext>
                  </a:extLst>
                </a:gridCol>
              </a:tblGrid>
              <a:tr h="305450">
                <a:tc>
                  <a:txBody>
                    <a:bodyPr/>
                    <a:lstStyle/>
                    <a:p>
                      <a:pPr marL="0" marR="0" lvl="0" indent="0" algn="ctr" defTabSz="914400" rtl="0" eaLnBrk="1" fontAlgn="auto" latinLnBrk="0" hangingPunct="1">
                        <a:lnSpc>
                          <a:spcPct val="100000"/>
                        </a:lnSpc>
                        <a:spcBef>
                          <a:spcPts val="500"/>
                        </a:spcBef>
                        <a:spcAft>
                          <a:spcPts val="0"/>
                        </a:spcAft>
                        <a:buClrTx/>
                        <a:buSzTx/>
                        <a:buFontTx/>
                        <a:buNone/>
                        <a:tabLst/>
                        <a:defRPr/>
                      </a:pPr>
                      <a:r>
                        <a:rPr kumimoji="0" lang="hr-H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Sastavnica / n=broj odgovora</a:t>
                      </a:r>
                      <a:endParaRPr kumimoji="0" lang="hr-HR" sz="2000" b="1" i="0" u="none" strike="noStrike" kern="1200" cap="none" spc="0" normalizeH="0" baseline="0" noProof="0" dirty="0">
                        <a:ln>
                          <a:noFill/>
                        </a:ln>
                        <a:solidFill>
                          <a:prstClr val="white"/>
                        </a:solidFill>
                        <a:effectLst/>
                        <a:uLnTx/>
                        <a:uFillTx/>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1600" dirty="0">
                          <a:effectLst/>
                          <a:latin typeface="Arial" panose="020B0604020202020204" pitchFamily="34" charset="0"/>
                          <a:cs typeface="Arial" panose="020B0604020202020204" pitchFamily="34" charset="0"/>
                        </a:rPr>
                        <a:t>Globalni index</a:t>
                      </a:r>
                      <a:endParaRPr lang="hr-HR" sz="160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325354">
                <a:tc>
                  <a:txBody>
                    <a:bodyPr/>
                    <a:lstStyle/>
                    <a:p>
                      <a:pPr algn="just">
                        <a:spcBef>
                          <a:spcPts val="500"/>
                        </a:spcBef>
                        <a:spcAft>
                          <a:spcPts val="0"/>
                        </a:spcAft>
                      </a:pPr>
                      <a:r>
                        <a:rPr lang="hr-HR" sz="1600" dirty="0">
                          <a:effectLst/>
                          <a:latin typeface="Arial" panose="020B0604020202020204" pitchFamily="34" charset="0"/>
                          <a:cs typeface="Arial" panose="020B0604020202020204" pitchFamily="34" charset="0"/>
                        </a:rPr>
                        <a:t>Ekonomski fakultet / n=4</a:t>
                      </a:r>
                      <a:endParaRPr lang="hr-HR" sz="160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a:cs typeface="Arial" panose="020B0604020202020204" pitchFamily="34" charset="0"/>
                        </a:rPr>
                        <a:t>4,9</a:t>
                      </a:r>
                    </a:p>
                  </a:txBody>
                  <a:tcPr marL="68580" marR="68580" marT="0" marB="0" anchor="ctr"/>
                </a:tc>
                <a:extLst>
                  <a:ext uri="{0D108BD9-81ED-4DB2-BD59-A6C34878D82A}">
                    <a16:rowId xmlns:a16="http://schemas.microsoft.com/office/drawing/2014/main" val="10001"/>
                  </a:ext>
                </a:extLst>
              </a:tr>
              <a:tr h="325354">
                <a:tc>
                  <a:txBody>
                    <a:bodyPr/>
                    <a:lstStyle/>
                    <a:p>
                      <a:pPr algn="just">
                        <a:spcBef>
                          <a:spcPts val="500"/>
                        </a:spcBef>
                        <a:spcAft>
                          <a:spcPts val="0"/>
                        </a:spcAft>
                      </a:pPr>
                      <a:r>
                        <a:rPr lang="pl-PL" sz="1600" dirty="0">
                          <a:effectLst/>
                          <a:latin typeface="Arial" panose="020B0604020202020204" pitchFamily="34" charset="0"/>
                          <a:ea typeface="Times New Roman"/>
                          <a:cs typeface="Arial" panose="020B0604020202020204" pitchFamily="34" charset="0"/>
                        </a:rPr>
                        <a:t>Kineziološki fakultet / n=21</a:t>
                      </a:r>
                    </a:p>
                  </a:txBody>
                  <a:tcPr marL="68580" marR="68580"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a:cs typeface="Arial" panose="020B0604020202020204" pitchFamily="34" charset="0"/>
                        </a:rPr>
                        <a:t>4,9</a:t>
                      </a:r>
                    </a:p>
                  </a:txBody>
                  <a:tcPr marL="68580" marR="68580" marT="0" marB="0" anchor="ctr"/>
                </a:tc>
                <a:extLst>
                  <a:ext uri="{0D108BD9-81ED-4DB2-BD59-A6C34878D82A}">
                    <a16:rowId xmlns:a16="http://schemas.microsoft.com/office/drawing/2014/main" val="10008"/>
                  </a:ext>
                </a:extLst>
              </a:tr>
              <a:tr h="325354">
                <a:tc>
                  <a:txBody>
                    <a:bodyPr/>
                    <a:lstStyle/>
                    <a:p>
                      <a:pPr algn="just">
                        <a:spcBef>
                          <a:spcPts val="500"/>
                        </a:spcBef>
                        <a:spcAft>
                          <a:spcPts val="0"/>
                        </a:spcAft>
                      </a:pPr>
                      <a:r>
                        <a:rPr lang="hr-HR" sz="1600" dirty="0">
                          <a:effectLst/>
                          <a:latin typeface="Arial" panose="020B0604020202020204" pitchFamily="34" charset="0"/>
                          <a:cs typeface="Arial" panose="020B0604020202020204" pitchFamily="34" charset="0"/>
                        </a:rPr>
                        <a:t>Medicinski fakultet / n=85</a:t>
                      </a:r>
                    </a:p>
                  </a:txBody>
                  <a:tcPr marL="68580" marR="68580" marT="0" marB="0" anchor="ctr"/>
                </a:tc>
                <a:tc>
                  <a:txBody>
                    <a:bodyPr/>
                    <a:lstStyle/>
                    <a:p>
                      <a:pPr algn="ctr">
                        <a:spcBef>
                          <a:spcPts val="500"/>
                        </a:spcBef>
                        <a:spcAft>
                          <a:spcPts val="0"/>
                        </a:spcAft>
                      </a:pPr>
                      <a:r>
                        <a:rPr lang="hr-HR" sz="1600" b="1" dirty="0">
                          <a:effectLst/>
                          <a:latin typeface="Arial" panose="020B0604020202020204" pitchFamily="34" charset="0"/>
                          <a:ea typeface="Times New Roman"/>
                          <a:cs typeface="Arial" panose="020B0604020202020204" pitchFamily="34" charset="0"/>
                        </a:rPr>
                        <a:t>4,7</a:t>
                      </a:r>
                    </a:p>
                  </a:txBody>
                  <a:tcPr marL="68580" marR="68580" marT="0" marB="0" anchor="ctr"/>
                </a:tc>
                <a:extLst>
                  <a:ext uri="{0D108BD9-81ED-4DB2-BD59-A6C34878D82A}">
                    <a16:rowId xmlns:a16="http://schemas.microsoft.com/office/drawing/2014/main" val="3764853808"/>
                  </a:ext>
                </a:extLst>
              </a:tr>
              <a:tr h="279778">
                <a:tc>
                  <a:txBody>
                    <a:bodyPr/>
                    <a:lstStyle/>
                    <a:p>
                      <a:pPr algn="just">
                        <a:spcBef>
                          <a:spcPts val="500"/>
                        </a:spcBef>
                        <a:spcAft>
                          <a:spcPts val="0"/>
                        </a:spcAft>
                      </a:pPr>
                      <a:r>
                        <a:rPr lang="hr-HR" sz="1600" b="1" dirty="0">
                          <a:effectLst/>
                          <a:latin typeface="Arial" panose="020B0604020202020204" pitchFamily="34" charset="0"/>
                          <a:cs typeface="Arial" panose="020B0604020202020204" pitchFamily="34" charset="0"/>
                        </a:rPr>
                        <a:t>SVEUČILIŠTE U SPLITU / n=110</a:t>
                      </a:r>
                      <a:endParaRPr lang="hr-HR" sz="1600" b="1" i="1" dirty="0">
                        <a:solidFill>
                          <a:srgbClr val="FF0000"/>
                        </a:solidFill>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Bef>
                          <a:spcPts val="500"/>
                        </a:spcBef>
                        <a:spcAft>
                          <a:spcPts val="0"/>
                        </a:spcAft>
                      </a:pPr>
                      <a:r>
                        <a:rPr lang="hr-HR" sz="1600" b="1" i="0" dirty="0">
                          <a:solidFill>
                            <a:srgbClr val="FF0000"/>
                          </a:solidFill>
                          <a:effectLst/>
                          <a:latin typeface="Arial" panose="020B0604020202020204" pitchFamily="34" charset="0"/>
                          <a:ea typeface="Times New Roman"/>
                          <a:cs typeface="Arial" panose="020B0604020202020204" pitchFamily="34" charset="0"/>
                        </a:rPr>
                        <a:t>4,7</a:t>
                      </a:r>
                    </a:p>
                  </a:txBody>
                  <a:tcPr marL="68580" marR="68580" marT="0" marB="0" anchor="ct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11287622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51954340"/>
              </p:ext>
            </p:extLst>
          </p:nvPr>
        </p:nvGraphicFramePr>
        <p:xfrm>
          <a:off x="20210" y="44624"/>
          <a:ext cx="9123788" cy="7186391"/>
        </p:xfrm>
        <a:graphic>
          <a:graphicData uri="http://schemas.openxmlformats.org/drawingml/2006/table">
            <a:tbl>
              <a:tblPr firstRow="1" bandRow="1">
                <a:tableStyleId>{00A15C55-8517-42AA-B614-E9B94910E393}</a:tableStyleId>
              </a:tblPr>
              <a:tblGrid>
                <a:gridCol w="3506249">
                  <a:extLst>
                    <a:ext uri="{9D8B030D-6E8A-4147-A177-3AD203B41FA5}">
                      <a16:colId xmlns:a16="http://schemas.microsoft.com/office/drawing/2014/main" val="20000"/>
                    </a:ext>
                  </a:extLst>
                </a:gridCol>
                <a:gridCol w="1909637">
                  <a:extLst>
                    <a:ext uri="{9D8B030D-6E8A-4147-A177-3AD203B41FA5}">
                      <a16:colId xmlns:a16="http://schemas.microsoft.com/office/drawing/2014/main" val="508042112"/>
                    </a:ext>
                  </a:extLst>
                </a:gridCol>
                <a:gridCol w="1800200">
                  <a:extLst>
                    <a:ext uri="{9D8B030D-6E8A-4147-A177-3AD203B41FA5}">
                      <a16:colId xmlns:a16="http://schemas.microsoft.com/office/drawing/2014/main" val="20002"/>
                    </a:ext>
                  </a:extLst>
                </a:gridCol>
                <a:gridCol w="1907702">
                  <a:extLst>
                    <a:ext uri="{9D8B030D-6E8A-4147-A177-3AD203B41FA5}">
                      <a16:colId xmlns:a16="http://schemas.microsoft.com/office/drawing/2014/main" val="20003"/>
                    </a:ext>
                  </a:extLst>
                </a:gridCol>
              </a:tblGrid>
              <a:tr h="505546">
                <a:tc rowSpan="2">
                  <a:txBody>
                    <a:bodyPr/>
                    <a:lstStyle/>
                    <a:p>
                      <a:pPr algn="l"/>
                      <a:r>
                        <a:rPr lang="en-US" sz="1200" b="1" dirty="0">
                          <a:latin typeface="Arial" panose="020B0604020202020204" pitchFamily="34" charset="0"/>
                          <a:cs typeface="Arial" panose="020B0604020202020204" pitchFamily="34" charset="0"/>
                        </a:rPr>
                        <a:t>Questions on lectures and teaching quality</a:t>
                      </a:r>
                      <a:r>
                        <a:rPr lang="hr-HR" sz="1200" b="1" dirty="0">
                          <a:latin typeface="Arial" panose="020B0604020202020204" pitchFamily="34" charset="0"/>
                          <a:cs typeface="Arial" panose="020B0604020202020204" pitchFamily="34" charset="0"/>
                        </a:rPr>
                        <a:t> </a:t>
                      </a:r>
                      <a:r>
                        <a:rPr lang="hr-HR" sz="1600" b="1" i="0" u="none" strike="noStrike" baseline="0" dirty="0">
                          <a:latin typeface="ArialMT-Identity-H"/>
                          <a:cs typeface="Arial" panose="020B0604020202020204" pitchFamily="34" charset="0"/>
                        </a:rPr>
                        <a:t>(usporedba UNIST ljetni semestri 18./19.-19./20.-20./21.)</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400" b="1" dirty="0">
                          <a:latin typeface="Arial" panose="020B0604020202020204" pitchFamily="34" charset="0"/>
                          <a:cs typeface="Arial" panose="020B0604020202020204" pitchFamily="34" charset="0"/>
                        </a:rPr>
                        <a:t>Globalni indeks </a:t>
                      </a:r>
                    </a:p>
                    <a:p>
                      <a:pPr algn="ctr"/>
                      <a:r>
                        <a:rPr lang="hr-HR" sz="14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24499">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UNIST 2018./2019.</a:t>
                      </a:r>
                    </a:p>
                  </a:txBody>
                  <a:tcPr anchor="ctr"/>
                </a:tc>
                <a:tc>
                  <a:txBody>
                    <a:bodyPr/>
                    <a:lstStyle/>
                    <a:p>
                      <a:pPr algn="ctr"/>
                      <a:r>
                        <a:rPr lang="hr-HR" sz="1600" b="1" dirty="0">
                          <a:solidFill>
                            <a:srgbClr val="002060"/>
                          </a:solidFill>
                          <a:latin typeface="Arial Black" panose="020B0A04020102020204" pitchFamily="34" charset="0"/>
                          <a:cs typeface="Arial" panose="020B0604020202020204" pitchFamily="34" charset="0"/>
                        </a:rPr>
                        <a:t>UNIST 2019./2020.</a:t>
                      </a:r>
                    </a:p>
                  </a:txBody>
                  <a:tcPr anchor="ctr"/>
                </a:tc>
                <a:tc>
                  <a:txBody>
                    <a:bodyPr/>
                    <a:lstStyle/>
                    <a:p>
                      <a:pPr algn="ctr"/>
                      <a:r>
                        <a:rPr lang="hr-HR" sz="1800" b="1" u="sng" dirty="0">
                          <a:solidFill>
                            <a:schemeClr val="accent2"/>
                          </a:solidFill>
                          <a:latin typeface="Arial Black" panose="020B0A04020102020204" pitchFamily="34" charset="0"/>
                        </a:rPr>
                        <a:t>UNIST 2020./2021.</a:t>
                      </a:r>
                    </a:p>
                  </a:txBody>
                  <a:tcPr anchor="ctr"/>
                </a:tc>
                <a:extLst>
                  <a:ext uri="{0D108BD9-81ED-4DB2-BD59-A6C34878D82A}">
                    <a16:rowId xmlns:a16="http://schemas.microsoft.com/office/drawing/2014/main" val="10000"/>
                  </a:ext>
                </a:extLst>
              </a:tr>
              <a:tr h="766843">
                <a:tc>
                  <a:txBody>
                    <a:bodyPr/>
                    <a:lstStyle/>
                    <a:p>
                      <a:pPr algn="l"/>
                      <a:r>
                        <a:rPr lang="en-US" sz="1400" b="1" dirty="0">
                          <a:latin typeface="Arial" panose="020B0604020202020204" pitchFamily="34" charset="0"/>
                          <a:cs typeface="Arial" panose="020B0604020202020204" pitchFamily="34" charset="0"/>
                        </a:rPr>
                        <a:t>Teacher/associate has introduced the course contents and syllabus in a clear and understandable way</a:t>
                      </a: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4,4 </a:t>
                      </a:r>
                    </a:p>
                    <a:p>
                      <a:pPr algn="ctr"/>
                      <a:r>
                        <a:rPr lang="hr-HR" sz="1600" b="1" dirty="0">
                          <a:solidFill>
                            <a:srgbClr val="008000"/>
                          </a:solidFill>
                          <a:latin typeface="Arial Black" panose="020B0A04020102020204" pitchFamily="34" charset="0"/>
                          <a:cs typeface="Arial" panose="020B0604020202020204" pitchFamily="34" charset="0"/>
                        </a:rPr>
                        <a:t>n=2040</a:t>
                      </a:r>
                    </a:p>
                  </a:txBody>
                  <a:tcPr anchor="ctr"/>
                </a:tc>
                <a:tc>
                  <a:txBody>
                    <a:bodyPr/>
                    <a:lstStyle/>
                    <a:p>
                      <a:pPr algn="ctr"/>
                      <a:r>
                        <a:rPr lang="hr-HR" sz="1600" b="1" dirty="0">
                          <a:solidFill>
                            <a:schemeClr val="accent5"/>
                          </a:solidFill>
                          <a:latin typeface="Arial Black" panose="020B0A04020102020204" pitchFamily="34" charset="0"/>
                        </a:rPr>
                        <a:t>4,5 </a:t>
                      </a:r>
                    </a:p>
                    <a:p>
                      <a:pPr algn="ctr"/>
                      <a:r>
                        <a:rPr lang="hr-HR" sz="1600" b="1" dirty="0">
                          <a:solidFill>
                            <a:schemeClr val="accent5"/>
                          </a:solidFill>
                          <a:latin typeface="Arial Black" panose="020B0A04020102020204" pitchFamily="34" charset="0"/>
                        </a:rPr>
                        <a:t>n=3011</a:t>
                      </a:r>
                    </a:p>
                  </a:txBody>
                  <a:tcPr anchor="ctr"/>
                </a:tc>
                <a:tc>
                  <a:txBody>
                    <a:bodyPr/>
                    <a:lstStyle/>
                    <a:p>
                      <a:pPr algn="ctr"/>
                      <a:r>
                        <a:rPr lang="hr-HR" b="1" dirty="0">
                          <a:solidFill>
                            <a:srgbClr val="C00000"/>
                          </a:solidFill>
                          <a:latin typeface="Arial Black" panose="020B0A04020102020204" pitchFamily="34" charset="0"/>
                        </a:rPr>
                        <a:t>4,7</a:t>
                      </a:r>
                    </a:p>
                    <a:p>
                      <a:pPr algn="ctr"/>
                      <a:r>
                        <a:rPr lang="hr-HR" b="1" dirty="0">
                          <a:solidFill>
                            <a:srgbClr val="C00000"/>
                          </a:solidFill>
                          <a:latin typeface="Arial Black" panose="020B0A04020102020204" pitchFamily="34" charset="0"/>
                        </a:rPr>
                        <a:t>n=93</a:t>
                      </a:r>
                    </a:p>
                  </a:txBody>
                  <a:tcPr anchor="ctr"/>
                </a:tc>
                <a:extLst>
                  <a:ext uri="{0D108BD9-81ED-4DB2-BD59-A6C34878D82A}">
                    <a16:rowId xmlns:a16="http://schemas.microsoft.com/office/drawing/2014/main" val="10001"/>
                  </a:ext>
                </a:extLst>
              </a:tr>
              <a:tr h="713713">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has set clear methods and criteria for student assessment</a:t>
                      </a: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4,4 </a:t>
                      </a:r>
                    </a:p>
                    <a:p>
                      <a:pPr algn="ctr"/>
                      <a:r>
                        <a:rPr lang="hr-HR" sz="1600" b="1" dirty="0">
                          <a:solidFill>
                            <a:srgbClr val="008000"/>
                          </a:solidFill>
                          <a:latin typeface="Arial Black" panose="020B0A04020102020204" pitchFamily="34" charset="0"/>
                          <a:cs typeface="Arial" panose="020B0604020202020204" pitchFamily="34" charset="0"/>
                        </a:rPr>
                        <a:t>n=2011</a:t>
                      </a:r>
                    </a:p>
                  </a:txBody>
                  <a:tcPr anchor="ctr"/>
                </a:tc>
                <a:tc>
                  <a:txBody>
                    <a:bodyPr/>
                    <a:lstStyle/>
                    <a:p>
                      <a:pPr algn="ctr"/>
                      <a:r>
                        <a:rPr lang="hr-HR" sz="1600" b="1" dirty="0">
                          <a:solidFill>
                            <a:schemeClr val="accent5"/>
                          </a:solidFill>
                          <a:latin typeface="Arial Black" panose="020B0A04020102020204" pitchFamily="34" charset="0"/>
                        </a:rPr>
                        <a:t>4,4 </a:t>
                      </a:r>
                    </a:p>
                    <a:p>
                      <a:pPr algn="ctr"/>
                      <a:r>
                        <a:rPr lang="hr-HR" sz="1600" b="1" dirty="0">
                          <a:solidFill>
                            <a:schemeClr val="accent5"/>
                          </a:solidFill>
                          <a:latin typeface="Arial Black" panose="020B0A04020102020204" pitchFamily="34" charset="0"/>
                        </a:rPr>
                        <a:t>n=2974</a:t>
                      </a:r>
                    </a:p>
                  </a:txBody>
                  <a:tcPr anchor="ctr"/>
                </a:tc>
                <a:tc>
                  <a:txBody>
                    <a:bodyPr/>
                    <a:lstStyle/>
                    <a:p>
                      <a:pPr algn="ctr"/>
                      <a:r>
                        <a:rPr lang="hr-HR" b="1" dirty="0">
                          <a:solidFill>
                            <a:srgbClr val="C00000"/>
                          </a:solidFill>
                          <a:latin typeface="Arial Black" panose="020B0A04020102020204" pitchFamily="34" charset="0"/>
                        </a:rPr>
                        <a:t>4,6</a:t>
                      </a:r>
                    </a:p>
                    <a:p>
                      <a:pPr algn="ctr"/>
                      <a:r>
                        <a:rPr lang="hr-HR" b="1" dirty="0">
                          <a:solidFill>
                            <a:srgbClr val="C00000"/>
                          </a:solidFill>
                          <a:latin typeface="Arial Black" panose="020B0A04020102020204" pitchFamily="34" charset="0"/>
                        </a:rPr>
                        <a:t>n=91</a:t>
                      </a:r>
                    </a:p>
                  </a:txBody>
                  <a:tcPr anchor="ctr"/>
                </a:tc>
                <a:extLst>
                  <a:ext uri="{0D108BD9-81ED-4DB2-BD59-A6C34878D82A}">
                    <a16:rowId xmlns:a16="http://schemas.microsoft.com/office/drawing/2014/main" val="10002"/>
                  </a:ext>
                </a:extLst>
              </a:tr>
              <a:tr h="574774">
                <a:tc>
                  <a:txBody>
                    <a:bodyPr/>
                    <a:lstStyle/>
                    <a:p>
                      <a:pPr algn="l"/>
                      <a:r>
                        <a:rPr lang="en-US" sz="1400" b="1" dirty="0">
                          <a:solidFill>
                            <a:schemeClr val="tx1"/>
                          </a:solidFill>
                          <a:latin typeface="Arial" panose="020B0604020202020204" pitchFamily="34" charset="0"/>
                          <a:cs typeface="Arial" panose="020B0604020202020204" pitchFamily="34" charset="0"/>
                        </a:rPr>
                        <a:t>Lectures take place on time and regularly</a:t>
                      </a: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4,5 </a:t>
                      </a:r>
                    </a:p>
                    <a:p>
                      <a:pPr algn="ctr"/>
                      <a:r>
                        <a:rPr lang="hr-HR" sz="1600" b="1" dirty="0">
                          <a:solidFill>
                            <a:srgbClr val="008000"/>
                          </a:solidFill>
                          <a:latin typeface="Arial Black" panose="020B0A04020102020204" pitchFamily="34" charset="0"/>
                          <a:cs typeface="Arial" panose="020B0604020202020204" pitchFamily="34" charset="0"/>
                        </a:rPr>
                        <a:t>n=2036</a:t>
                      </a:r>
                    </a:p>
                  </a:txBody>
                  <a:tcPr anchor="ctr"/>
                </a:tc>
                <a:tc>
                  <a:txBody>
                    <a:bodyPr/>
                    <a:lstStyle/>
                    <a:p>
                      <a:pPr algn="ctr"/>
                      <a:r>
                        <a:rPr lang="hr-HR" sz="1600" b="1" dirty="0">
                          <a:solidFill>
                            <a:schemeClr val="accent5"/>
                          </a:solidFill>
                          <a:latin typeface="Arial Black" panose="020B0A04020102020204" pitchFamily="34" charset="0"/>
                        </a:rPr>
                        <a:t>4,5 </a:t>
                      </a:r>
                    </a:p>
                    <a:p>
                      <a:pPr algn="ctr"/>
                      <a:r>
                        <a:rPr lang="hr-HR" sz="1600" b="1" dirty="0">
                          <a:solidFill>
                            <a:schemeClr val="accent5"/>
                          </a:solidFill>
                          <a:latin typeface="Arial Black" panose="020B0A04020102020204" pitchFamily="34" charset="0"/>
                        </a:rPr>
                        <a:t>n=2983</a:t>
                      </a:r>
                    </a:p>
                  </a:txBody>
                  <a:tcPr anchor="ctr"/>
                </a:tc>
                <a:tc>
                  <a:txBody>
                    <a:bodyPr/>
                    <a:lstStyle/>
                    <a:p>
                      <a:pPr algn="ctr"/>
                      <a:r>
                        <a:rPr lang="hr-HR" b="1" dirty="0">
                          <a:solidFill>
                            <a:srgbClr val="C00000"/>
                          </a:solidFill>
                          <a:latin typeface="Arial Black" panose="020B0A04020102020204" pitchFamily="34" charset="0"/>
                        </a:rPr>
                        <a:t>4,9</a:t>
                      </a:r>
                    </a:p>
                    <a:p>
                      <a:pPr algn="ctr"/>
                      <a:r>
                        <a:rPr lang="hr-HR" b="1" dirty="0">
                          <a:solidFill>
                            <a:srgbClr val="C00000"/>
                          </a:solidFill>
                          <a:latin typeface="Arial Black" panose="020B0A04020102020204" pitchFamily="34" charset="0"/>
                        </a:rPr>
                        <a:t>n=92</a:t>
                      </a:r>
                    </a:p>
                  </a:txBody>
                  <a:tcPr anchor="ctr"/>
                </a:tc>
                <a:extLst>
                  <a:ext uri="{0D108BD9-81ED-4DB2-BD59-A6C34878D82A}">
                    <a16:rowId xmlns:a16="http://schemas.microsoft.com/office/drawing/2014/main" val="10003"/>
                  </a:ext>
                </a:extLst>
              </a:tr>
              <a:tr h="587739">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presents the course contents in an understandable way</a:t>
                      </a: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4,4 </a:t>
                      </a:r>
                    </a:p>
                    <a:p>
                      <a:pPr algn="ctr"/>
                      <a:r>
                        <a:rPr lang="hr-HR" sz="1600" b="1" dirty="0">
                          <a:solidFill>
                            <a:srgbClr val="008000"/>
                          </a:solidFill>
                          <a:latin typeface="Arial Black" panose="020B0A04020102020204" pitchFamily="34" charset="0"/>
                          <a:cs typeface="Arial" panose="020B0604020202020204" pitchFamily="34" charset="0"/>
                        </a:rPr>
                        <a:t>n=2029</a:t>
                      </a:r>
                    </a:p>
                  </a:txBody>
                  <a:tcPr anchor="ctr"/>
                </a:tc>
                <a:tc>
                  <a:txBody>
                    <a:bodyPr/>
                    <a:lstStyle/>
                    <a:p>
                      <a:pPr algn="ctr"/>
                      <a:r>
                        <a:rPr lang="hr-HR" sz="1600" b="1" dirty="0">
                          <a:solidFill>
                            <a:schemeClr val="accent5"/>
                          </a:solidFill>
                          <a:latin typeface="Arial Black" panose="020B0A04020102020204" pitchFamily="34" charset="0"/>
                        </a:rPr>
                        <a:t>4,4 </a:t>
                      </a:r>
                    </a:p>
                    <a:p>
                      <a:pPr algn="ctr"/>
                      <a:r>
                        <a:rPr lang="hr-HR" sz="1600" b="1" dirty="0">
                          <a:solidFill>
                            <a:schemeClr val="accent5"/>
                          </a:solidFill>
                          <a:latin typeface="Arial Black" panose="020B0A04020102020204" pitchFamily="34" charset="0"/>
                        </a:rPr>
                        <a:t>n=2961</a:t>
                      </a:r>
                    </a:p>
                  </a:txBody>
                  <a:tcPr anchor="ctr"/>
                </a:tc>
                <a:tc>
                  <a:txBody>
                    <a:bodyPr/>
                    <a:lstStyle/>
                    <a:p>
                      <a:pPr algn="ctr"/>
                      <a:r>
                        <a:rPr lang="hr-HR" b="1" dirty="0">
                          <a:solidFill>
                            <a:srgbClr val="C00000"/>
                          </a:solidFill>
                          <a:latin typeface="Arial Black" panose="020B0A04020102020204" pitchFamily="34" charset="0"/>
                        </a:rPr>
                        <a:t>4,7</a:t>
                      </a:r>
                    </a:p>
                    <a:p>
                      <a:pPr algn="ctr"/>
                      <a:r>
                        <a:rPr lang="hr-HR" b="1" dirty="0">
                          <a:solidFill>
                            <a:srgbClr val="C00000"/>
                          </a:solidFill>
                          <a:latin typeface="Arial Black" panose="020B0A04020102020204" pitchFamily="34" charset="0"/>
                        </a:rPr>
                        <a:t>n=93</a:t>
                      </a:r>
                    </a:p>
                  </a:txBody>
                  <a:tcPr anchor="ctr"/>
                </a:tc>
                <a:extLst>
                  <a:ext uri="{0D108BD9-81ED-4DB2-BD59-A6C34878D82A}">
                    <a16:rowId xmlns:a16="http://schemas.microsoft.com/office/drawing/2014/main" val="10004"/>
                  </a:ext>
                </a:extLst>
              </a:tr>
              <a:tr h="587739">
                <a:tc>
                  <a:txBody>
                    <a:bodyPr/>
                    <a:lstStyle/>
                    <a:p>
                      <a:pPr algn="l"/>
                      <a:r>
                        <a:rPr lang="en-US" sz="1400" b="1" dirty="0">
                          <a:solidFill>
                            <a:schemeClr val="tx1"/>
                          </a:solidFill>
                          <a:latin typeface="Arial" panose="020B0604020202020204" pitchFamily="34" charset="0"/>
                          <a:cs typeface="Arial" panose="020B0604020202020204" pitchFamily="34" charset="0"/>
                        </a:rPr>
                        <a:t>Teaching is preformed in accordance with the syllabus</a:t>
                      </a: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4,5 </a:t>
                      </a:r>
                    </a:p>
                    <a:p>
                      <a:pPr algn="ctr"/>
                      <a:r>
                        <a:rPr lang="hr-HR" sz="1600" b="1" dirty="0">
                          <a:solidFill>
                            <a:srgbClr val="008000"/>
                          </a:solidFill>
                          <a:latin typeface="Arial Black" panose="020B0A04020102020204" pitchFamily="34" charset="0"/>
                          <a:cs typeface="Arial" panose="020B0604020202020204" pitchFamily="34" charset="0"/>
                        </a:rPr>
                        <a:t>n=2014</a:t>
                      </a:r>
                    </a:p>
                  </a:txBody>
                  <a:tcPr anchor="ctr"/>
                </a:tc>
                <a:tc>
                  <a:txBody>
                    <a:bodyPr/>
                    <a:lstStyle/>
                    <a:p>
                      <a:pPr algn="ctr"/>
                      <a:r>
                        <a:rPr lang="hr-HR" sz="1600" b="1" dirty="0">
                          <a:solidFill>
                            <a:schemeClr val="accent5"/>
                          </a:solidFill>
                          <a:latin typeface="Arial Black" panose="020B0A04020102020204" pitchFamily="34" charset="0"/>
                        </a:rPr>
                        <a:t>4,5 </a:t>
                      </a:r>
                    </a:p>
                    <a:p>
                      <a:pPr algn="ctr"/>
                      <a:r>
                        <a:rPr lang="hr-HR" sz="1600" b="1" dirty="0">
                          <a:solidFill>
                            <a:schemeClr val="accent5"/>
                          </a:solidFill>
                          <a:latin typeface="Arial Black" panose="020B0A04020102020204" pitchFamily="34" charset="0"/>
                        </a:rPr>
                        <a:t>n=2993</a:t>
                      </a:r>
                    </a:p>
                  </a:txBody>
                  <a:tcPr anchor="ctr"/>
                </a:tc>
                <a:tc>
                  <a:txBody>
                    <a:bodyPr/>
                    <a:lstStyle/>
                    <a:p>
                      <a:pPr algn="ctr"/>
                      <a:r>
                        <a:rPr lang="hr-HR" b="1" dirty="0">
                          <a:solidFill>
                            <a:srgbClr val="C00000"/>
                          </a:solidFill>
                          <a:latin typeface="Arial Black" panose="020B0A04020102020204" pitchFamily="34" charset="0"/>
                        </a:rPr>
                        <a:t>4,7</a:t>
                      </a:r>
                    </a:p>
                    <a:p>
                      <a:pPr algn="ctr"/>
                      <a:r>
                        <a:rPr lang="hr-HR" b="1" dirty="0">
                          <a:solidFill>
                            <a:srgbClr val="C00000"/>
                          </a:solidFill>
                          <a:latin typeface="Arial Black" panose="020B0A04020102020204" pitchFamily="34" charset="0"/>
                        </a:rPr>
                        <a:t>n=92</a:t>
                      </a:r>
                    </a:p>
                  </a:txBody>
                  <a:tcPr anchor="ctr"/>
                </a:tc>
                <a:extLst>
                  <a:ext uri="{0D108BD9-81ED-4DB2-BD59-A6C34878D82A}">
                    <a16:rowId xmlns:a16="http://schemas.microsoft.com/office/drawing/2014/main" val="10005"/>
                  </a:ext>
                </a:extLst>
              </a:tr>
              <a:tr h="587739">
                <a:tc>
                  <a:txBody>
                    <a:bodyPr/>
                    <a:lstStyle/>
                    <a:p>
                      <a:pPr algn="l"/>
                      <a:r>
                        <a:rPr lang="en-US" sz="1400" b="1" dirty="0">
                          <a:solidFill>
                            <a:schemeClr val="tx1"/>
                          </a:solidFill>
                          <a:latin typeface="Arial" panose="020B0604020202020204" pitchFamily="34" charset="0"/>
                          <a:cs typeface="Arial" panose="020B0604020202020204" pitchFamily="34" charset="0"/>
                        </a:rPr>
                        <a:t>Teaching materials are user friendly and understandable</a:t>
                      </a: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4,4 </a:t>
                      </a:r>
                    </a:p>
                    <a:p>
                      <a:pPr algn="ctr"/>
                      <a:r>
                        <a:rPr lang="hr-HR" sz="1600" b="1" dirty="0">
                          <a:solidFill>
                            <a:srgbClr val="008000"/>
                          </a:solidFill>
                          <a:latin typeface="Arial Black" panose="020B0A04020102020204" pitchFamily="34" charset="0"/>
                          <a:cs typeface="Arial" panose="020B0604020202020204" pitchFamily="34" charset="0"/>
                        </a:rPr>
                        <a:t>n=2023</a:t>
                      </a:r>
                    </a:p>
                  </a:txBody>
                  <a:tcPr anchor="ctr"/>
                </a:tc>
                <a:tc>
                  <a:txBody>
                    <a:bodyPr/>
                    <a:lstStyle/>
                    <a:p>
                      <a:pPr algn="ctr"/>
                      <a:r>
                        <a:rPr lang="hr-HR" sz="1600" b="1" dirty="0">
                          <a:solidFill>
                            <a:schemeClr val="accent5"/>
                          </a:solidFill>
                          <a:latin typeface="Arial Black" panose="020B0A04020102020204" pitchFamily="34" charset="0"/>
                        </a:rPr>
                        <a:t>4,4 </a:t>
                      </a:r>
                    </a:p>
                    <a:p>
                      <a:pPr algn="ctr"/>
                      <a:r>
                        <a:rPr lang="hr-HR" sz="1600" b="1" dirty="0">
                          <a:solidFill>
                            <a:schemeClr val="accent5"/>
                          </a:solidFill>
                          <a:latin typeface="Arial Black" panose="020B0A04020102020204" pitchFamily="34" charset="0"/>
                        </a:rPr>
                        <a:t>n=2970</a:t>
                      </a:r>
                    </a:p>
                  </a:txBody>
                  <a:tcPr anchor="ctr"/>
                </a:tc>
                <a:tc>
                  <a:txBody>
                    <a:bodyPr/>
                    <a:lstStyle/>
                    <a:p>
                      <a:pPr algn="ctr"/>
                      <a:r>
                        <a:rPr lang="hr-HR" b="1" dirty="0">
                          <a:solidFill>
                            <a:srgbClr val="C00000"/>
                          </a:solidFill>
                          <a:latin typeface="Arial Black" panose="020B0A04020102020204" pitchFamily="34" charset="0"/>
                        </a:rPr>
                        <a:t>4,6</a:t>
                      </a:r>
                    </a:p>
                    <a:p>
                      <a:pPr algn="ctr"/>
                      <a:r>
                        <a:rPr lang="hr-HR" b="1" dirty="0">
                          <a:solidFill>
                            <a:srgbClr val="C00000"/>
                          </a:solidFill>
                          <a:latin typeface="Arial Black" panose="020B0A04020102020204" pitchFamily="34" charset="0"/>
                        </a:rPr>
                        <a:t>n=93</a:t>
                      </a:r>
                    </a:p>
                  </a:txBody>
                  <a:tcPr anchor="ctr"/>
                </a:tc>
                <a:extLst>
                  <a:ext uri="{0D108BD9-81ED-4DB2-BD59-A6C34878D82A}">
                    <a16:rowId xmlns:a16="http://schemas.microsoft.com/office/drawing/2014/main" val="10006"/>
                  </a:ext>
                </a:extLst>
              </a:tr>
              <a:tr h="587739">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puts effort into quality teaching</a:t>
                      </a: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4,5 </a:t>
                      </a:r>
                    </a:p>
                    <a:p>
                      <a:pPr algn="ctr"/>
                      <a:r>
                        <a:rPr lang="hr-HR" sz="1600" b="1" dirty="0">
                          <a:solidFill>
                            <a:srgbClr val="008000"/>
                          </a:solidFill>
                          <a:latin typeface="Arial Black" panose="020B0A04020102020204" pitchFamily="34" charset="0"/>
                          <a:cs typeface="Arial" panose="020B0604020202020204" pitchFamily="34" charset="0"/>
                        </a:rPr>
                        <a:t>n=2023</a:t>
                      </a:r>
                    </a:p>
                  </a:txBody>
                  <a:tcPr anchor="ctr"/>
                </a:tc>
                <a:tc>
                  <a:txBody>
                    <a:bodyPr/>
                    <a:lstStyle/>
                    <a:p>
                      <a:pPr algn="ctr"/>
                      <a:r>
                        <a:rPr lang="hr-HR" sz="1600" b="1" dirty="0">
                          <a:solidFill>
                            <a:schemeClr val="accent5"/>
                          </a:solidFill>
                          <a:latin typeface="Arial Black" panose="020B0A04020102020204" pitchFamily="34" charset="0"/>
                        </a:rPr>
                        <a:t>4,5 </a:t>
                      </a:r>
                    </a:p>
                    <a:p>
                      <a:pPr algn="ctr"/>
                      <a:r>
                        <a:rPr lang="hr-HR" sz="1600" b="1" dirty="0">
                          <a:solidFill>
                            <a:schemeClr val="accent5"/>
                          </a:solidFill>
                          <a:latin typeface="Arial Black" panose="020B0A04020102020204" pitchFamily="34" charset="0"/>
                        </a:rPr>
                        <a:t>n=2988</a:t>
                      </a:r>
                    </a:p>
                  </a:txBody>
                  <a:tcPr anchor="ctr"/>
                </a:tc>
                <a:tc>
                  <a:txBody>
                    <a:bodyPr/>
                    <a:lstStyle/>
                    <a:p>
                      <a:pPr algn="ctr"/>
                      <a:r>
                        <a:rPr lang="hr-HR" b="1" dirty="0">
                          <a:solidFill>
                            <a:srgbClr val="C00000"/>
                          </a:solidFill>
                          <a:latin typeface="Arial Black" panose="020B0A04020102020204" pitchFamily="34" charset="0"/>
                        </a:rPr>
                        <a:t>4,8</a:t>
                      </a:r>
                    </a:p>
                    <a:p>
                      <a:pPr algn="ctr"/>
                      <a:r>
                        <a:rPr lang="hr-HR" b="1" dirty="0">
                          <a:solidFill>
                            <a:srgbClr val="C00000"/>
                          </a:solidFill>
                          <a:latin typeface="Arial Black" panose="020B0A04020102020204" pitchFamily="34" charset="0"/>
                        </a:rPr>
                        <a:t>n=92</a:t>
                      </a:r>
                    </a:p>
                  </a:txBody>
                  <a:tcPr anchor="ctr"/>
                </a:tc>
                <a:extLst>
                  <a:ext uri="{0D108BD9-81ED-4DB2-BD59-A6C34878D82A}">
                    <a16:rowId xmlns:a16="http://schemas.microsoft.com/office/drawing/2014/main" val="10007"/>
                  </a:ext>
                </a:extLst>
              </a:tr>
              <a:tr h="587739">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encourages student activity during lessons</a:t>
                      </a: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4,4 </a:t>
                      </a:r>
                    </a:p>
                    <a:p>
                      <a:pPr algn="ctr"/>
                      <a:r>
                        <a:rPr lang="hr-HR" sz="1600" b="1" dirty="0">
                          <a:solidFill>
                            <a:srgbClr val="008000"/>
                          </a:solidFill>
                          <a:latin typeface="Arial Black" panose="020B0A04020102020204" pitchFamily="34" charset="0"/>
                          <a:cs typeface="Arial" panose="020B0604020202020204" pitchFamily="34" charset="0"/>
                        </a:rPr>
                        <a:t>n=2014</a:t>
                      </a:r>
                    </a:p>
                  </a:txBody>
                  <a:tcPr anchor="ctr"/>
                </a:tc>
                <a:tc>
                  <a:txBody>
                    <a:bodyPr/>
                    <a:lstStyle/>
                    <a:p>
                      <a:pPr algn="ctr"/>
                      <a:r>
                        <a:rPr lang="hr-HR" sz="1600" b="1" dirty="0">
                          <a:solidFill>
                            <a:schemeClr val="accent5"/>
                          </a:solidFill>
                          <a:latin typeface="Arial Black" panose="020B0A04020102020204" pitchFamily="34" charset="0"/>
                        </a:rPr>
                        <a:t>4,4 </a:t>
                      </a:r>
                    </a:p>
                    <a:p>
                      <a:pPr algn="ctr"/>
                      <a:r>
                        <a:rPr lang="hr-HR" sz="1600" b="1" dirty="0">
                          <a:solidFill>
                            <a:schemeClr val="accent5"/>
                          </a:solidFill>
                          <a:latin typeface="Arial Black" panose="020B0A04020102020204" pitchFamily="34" charset="0"/>
                        </a:rPr>
                        <a:t>n=2935</a:t>
                      </a:r>
                    </a:p>
                  </a:txBody>
                  <a:tcPr anchor="ctr"/>
                </a:tc>
                <a:tc>
                  <a:txBody>
                    <a:bodyPr/>
                    <a:lstStyle/>
                    <a:p>
                      <a:pPr algn="ctr"/>
                      <a:r>
                        <a:rPr lang="hr-HR" b="1" dirty="0">
                          <a:solidFill>
                            <a:srgbClr val="C00000"/>
                          </a:solidFill>
                          <a:latin typeface="Arial Black" panose="020B0A04020102020204" pitchFamily="34" charset="0"/>
                        </a:rPr>
                        <a:t>4,6</a:t>
                      </a:r>
                    </a:p>
                    <a:p>
                      <a:pPr algn="ctr"/>
                      <a:r>
                        <a:rPr lang="hr-HR" b="1" dirty="0">
                          <a:solidFill>
                            <a:srgbClr val="C00000"/>
                          </a:solidFill>
                          <a:latin typeface="Arial Black" panose="020B0A04020102020204" pitchFamily="34" charset="0"/>
                        </a:rPr>
                        <a:t>n=93</a:t>
                      </a:r>
                    </a:p>
                  </a:txBody>
                  <a:tcPr anchor="ctr"/>
                </a:tc>
                <a:extLst>
                  <a:ext uri="{0D108BD9-81ED-4DB2-BD59-A6C34878D82A}">
                    <a16:rowId xmlns:a16="http://schemas.microsoft.com/office/drawing/2014/main" val="10008"/>
                  </a:ext>
                </a:extLst>
              </a:tr>
              <a:tr h="689308">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has established fair</a:t>
                      </a:r>
                    </a:p>
                    <a:p>
                      <a:pPr algn="l"/>
                      <a:r>
                        <a:rPr lang="en-US" sz="1400" b="1" dirty="0">
                          <a:solidFill>
                            <a:schemeClr val="tx1"/>
                          </a:solidFill>
                          <a:latin typeface="Arial" panose="020B0604020202020204" pitchFamily="34" charset="0"/>
                          <a:cs typeface="Arial" panose="020B0604020202020204" pitchFamily="34" charset="0"/>
                        </a:rPr>
                        <a:t>communication with students</a:t>
                      </a:r>
                    </a:p>
                  </a:txBody>
                  <a:tcPr anchor="ctr"/>
                </a:tc>
                <a:tc>
                  <a:txBody>
                    <a:bodyPr/>
                    <a:lstStyle/>
                    <a:p>
                      <a:pPr algn="ctr"/>
                      <a:r>
                        <a:rPr lang="hr-HR" sz="1600" b="1" dirty="0">
                          <a:solidFill>
                            <a:srgbClr val="008000"/>
                          </a:solidFill>
                          <a:latin typeface="Arial Black" panose="020B0A04020102020204" pitchFamily="34" charset="0"/>
                          <a:cs typeface="Arial" panose="020B0604020202020204" pitchFamily="34" charset="0"/>
                        </a:rPr>
                        <a:t>4,5 </a:t>
                      </a:r>
                    </a:p>
                    <a:p>
                      <a:pPr algn="ctr"/>
                      <a:r>
                        <a:rPr lang="hr-HR" sz="1600" b="1" dirty="0">
                          <a:solidFill>
                            <a:srgbClr val="008000"/>
                          </a:solidFill>
                          <a:latin typeface="Arial Black" panose="020B0A04020102020204" pitchFamily="34" charset="0"/>
                          <a:cs typeface="Arial" panose="020B0604020202020204" pitchFamily="34" charset="0"/>
                        </a:rPr>
                        <a:t>n=1942</a:t>
                      </a:r>
                    </a:p>
                  </a:txBody>
                  <a:tcPr anchor="ctr"/>
                </a:tc>
                <a:tc>
                  <a:txBody>
                    <a:bodyPr/>
                    <a:lstStyle/>
                    <a:p>
                      <a:pPr algn="ctr"/>
                      <a:r>
                        <a:rPr lang="hr-HR" sz="1600" b="1" dirty="0">
                          <a:solidFill>
                            <a:schemeClr val="accent5"/>
                          </a:solidFill>
                          <a:latin typeface="Arial Black" panose="020B0A04020102020204" pitchFamily="34" charset="0"/>
                        </a:rPr>
                        <a:t>4,5 </a:t>
                      </a:r>
                    </a:p>
                    <a:p>
                      <a:pPr algn="ctr"/>
                      <a:r>
                        <a:rPr lang="hr-HR" sz="1600" b="1" dirty="0">
                          <a:solidFill>
                            <a:schemeClr val="accent5"/>
                          </a:solidFill>
                          <a:latin typeface="Arial Black" panose="020B0A04020102020204" pitchFamily="34" charset="0"/>
                        </a:rPr>
                        <a:t>n=2889</a:t>
                      </a:r>
                    </a:p>
                  </a:txBody>
                  <a:tcPr anchor="ctr"/>
                </a:tc>
                <a:tc>
                  <a:txBody>
                    <a:bodyPr/>
                    <a:lstStyle/>
                    <a:p>
                      <a:pPr algn="ctr"/>
                      <a:r>
                        <a:rPr lang="hr-HR" b="1" dirty="0">
                          <a:solidFill>
                            <a:srgbClr val="C00000"/>
                          </a:solidFill>
                          <a:latin typeface="Arial Black" panose="020B0A04020102020204" pitchFamily="34" charset="0"/>
                        </a:rPr>
                        <a:t>4,7</a:t>
                      </a:r>
                    </a:p>
                    <a:p>
                      <a:pPr algn="ctr"/>
                      <a:r>
                        <a:rPr lang="hr-HR" b="1" dirty="0">
                          <a:solidFill>
                            <a:srgbClr val="C00000"/>
                          </a:solidFill>
                          <a:latin typeface="Arial Black" panose="020B0A04020102020204" pitchFamily="34" charset="0"/>
                        </a:rPr>
                        <a:t>n=93</a:t>
                      </a: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9557105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7529089"/>
              </p:ext>
            </p:extLst>
          </p:nvPr>
        </p:nvGraphicFramePr>
        <p:xfrm>
          <a:off x="10106" y="1484784"/>
          <a:ext cx="9123788" cy="3545616"/>
        </p:xfrm>
        <a:graphic>
          <a:graphicData uri="http://schemas.openxmlformats.org/drawingml/2006/table">
            <a:tbl>
              <a:tblPr firstRow="1" bandRow="1">
                <a:tableStyleId>{00A15C55-8517-42AA-B614-E9B94910E393}</a:tableStyleId>
              </a:tblPr>
              <a:tblGrid>
                <a:gridCol w="4983838">
                  <a:extLst>
                    <a:ext uri="{9D8B030D-6E8A-4147-A177-3AD203B41FA5}">
                      <a16:colId xmlns:a16="http://schemas.microsoft.com/office/drawing/2014/main" val="20000"/>
                    </a:ext>
                  </a:extLst>
                </a:gridCol>
                <a:gridCol w="4139950">
                  <a:extLst>
                    <a:ext uri="{9D8B030D-6E8A-4147-A177-3AD203B41FA5}">
                      <a16:colId xmlns:a16="http://schemas.microsoft.com/office/drawing/2014/main" val="508042112"/>
                    </a:ext>
                  </a:extLst>
                </a:gridCol>
              </a:tblGrid>
              <a:tr h="342861">
                <a:tc rowSpan="2">
                  <a:txBody>
                    <a:bodyPr/>
                    <a:lstStyle/>
                    <a:p>
                      <a:pPr algn="l"/>
                      <a:r>
                        <a:rPr lang="en-US" sz="1200" b="1" dirty="0">
                          <a:latin typeface="Arial" panose="020B0604020202020204" pitchFamily="34" charset="0"/>
                          <a:cs typeface="Arial" panose="020B0604020202020204" pitchFamily="34" charset="0"/>
                        </a:rPr>
                        <a:t>Questions about the quality of remote teaching</a:t>
                      </a:r>
                      <a:endParaRPr lang="hr-HR" sz="1200" b="1" dirty="0">
                        <a:latin typeface="Arial" panose="020B0604020202020204" pitchFamily="34" charset="0"/>
                        <a:cs typeface="Arial" panose="020B0604020202020204" pitchFamily="34" charset="0"/>
                      </a:endParaRPr>
                    </a:p>
                    <a:p>
                      <a:pPr algn="l"/>
                      <a:r>
                        <a:rPr lang="hr-HR" sz="1800" b="1" i="0" u="none" strike="noStrike" baseline="0" dirty="0">
                          <a:latin typeface="ArialMT-Identity-H"/>
                        </a:rPr>
                        <a:t>(</a:t>
                      </a:r>
                      <a:r>
                        <a:rPr lang="hr-HR" sz="1800" b="1" i="0" u="none" strike="noStrike" baseline="0" dirty="0">
                          <a:latin typeface="ArialMT-Identity-H"/>
                          <a:cs typeface="Arial" panose="020B0604020202020204" pitchFamily="34" charset="0"/>
                        </a:rPr>
                        <a:t>UNIST 2020./2021. ljetni semestar)</a:t>
                      </a:r>
                      <a:endParaRPr lang="hr-HR" sz="1800" b="1" dirty="0">
                        <a:latin typeface="Arial" panose="020B0604020202020204" pitchFamily="34" charset="0"/>
                        <a:cs typeface="Arial" panose="020B0604020202020204" pitchFamily="34" charset="0"/>
                      </a:endParaRPr>
                    </a:p>
                  </a:txBody>
                  <a:tcPr anchor="ctr"/>
                </a:tc>
                <a:tc>
                  <a:txBody>
                    <a:bodyPr/>
                    <a:lstStyle/>
                    <a:p>
                      <a:pPr algn="ctr"/>
                      <a:r>
                        <a:rPr lang="hr-HR" sz="1400" b="1" dirty="0">
                          <a:latin typeface="Arial" panose="020B0604020202020204" pitchFamily="34" charset="0"/>
                          <a:cs typeface="Arial" panose="020B0604020202020204" pitchFamily="34" charset="0"/>
                        </a:rPr>
                        <a:t>Globalni indeks</a:t>
                      </a:r>
                    </a:p>
                    <a:p>
                      <a:pPr algn="ctr"/>
                      <a:r>
                        <a:rPr lang="hr-HR" sz="1400" b="1" dirty="0">
                          <a:latin typeface="Arial" panose="020B0604020202020204" pitchFamily="34" charset="0"/>
                          <a:cs typeface="Arial" panose="020B0604020202020204" pitchFamily="34" charset="0"/>
                        </a:rPr>
                        <a:t>n = broj odgovora</a:t>
                      </a: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2400" b="1" u="sng" dirty="0">
                          <a:solidFill>
                            <a:schemeClr val="accent2"/>
                          </a:solidFill>
                          <a:latin typeface="Arial Black" panose="020B0A04020102020204" pitchFamily="34" charset="0"/>
                        </a:rPr>
                        <a:t>UNIST 2020./2021.</a:t>
                      </a:r>
                    </a:p>
                  </a:txBody>
                  <a:tcPr anchor="ctr"/>
                </a:tc>
                <a:extLst>
                  <a:ext uri="{0D108BD9-81ED-4DB2-BD59-A6C34878D82A}">
                    <a16:rowId xmlns:a16="http://schemas.microsoft.com/office/drawing/2014/main" val="10000"/>
                  </a:ext>
                </a:extLst>
              </a:tr>
              <a:tr h="630163">
                <a:tc>
                  <a:txBody>
                    <a:bodyPr/>
                    <a:lstStyle/>
                    <a:p>
                      <a:pPr algn="l"/>
                      <a:r>
                        <a:rPr lang="en-US" sz="1400" b="1" dirty="0">
                          <a:solidFill>
                            <a:schemeClr val="tx1"/>
                          </a:solidFill>
                          <a:latin typeface="Arial" panose="020B0604020202020204" pitchFamily="34" charset="0"/>
                          <a:cs typeface="Arial" panose="020B0604020202020204" pitchFamily="34" charset="0"/>
                        </a:rPr>
                        <a:t>The teacher/associate was available to the students</a:t>
                      </a:r>
                      <a:endParaRPr lang="hr-HR"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rgbClr val="C00000"/>
                          </a:solidFill>
                          <a:latin typeface="Arial Black" panose="020B0A04020102020204" pitchFamily="34" charset="0"/>
                        </a:rPr>
                        <a:t>4,8 </a:t>
                      </a:r>
                    </a:p>
                    <a:p>
                      <a:pPr algn="ctr"/>
                      <a:r>
                        <a:rPr lang="hr-HR" sz="1800" b="1" dirty="0">
                          <a:solidFill>
                            <a:srgbClr val="C00000"/>
                          </a:solidFill>
                          <a:latin typeface="Arial Black" panose="020B0A04020102020204" pitchFamily="34" charset="0"/>
                        </a:rPr>
                        <a:t>n=92</a:t>
                      </a:r>
                    </a:p>
                  </a:txBody>
                  <a:tcPr anchor="ctr"/>
                </a:tc>
                <a:extLst>
                  <a:ext uri="{0D108BD9-81ED-4DB2-BD59-A6C34878D82A}">
                    <a16:rowId xmlns:a16="http://schemas.microsoft.com/office/drawing/2014/main" val="10001"/>
                  </a:ext>
                </a:extLst>
              </a:tr>
              <a:tr h="627803">
                <a:tc>
                  <a:txBody>
                    <a:bodyPr/>
                    <a:lstStyle/>
                    <a:p>
                      <a:pPr algn="l"/>
                      <a:r>
                        <a:rPr lang="en-US" sz="1400" b="1" dirty="0">
                          <a:latin typeface="Arial" panose="020B0604020202020204" pitchFamily="34" charset="0"/>
                          <a:cs typeface="Arial" panose="020B0604020202020204" pitchFamily="34" charset="0"/>
                        </a:rPr>
                        <a:t>The available materials were understandable</a:t>
                      </a:r>
                    </a:p>
                    <a:p>
                      <a:pPr algn="l"/>
                      <a:r>
                        <a:rPr lang="en-US" sz="1400" b="1" dirty="0">
                          <a:latin typeface="Arial" panose="020B0604020202020204" pitchFamily="34" charset="0"/>
                          <a:cs typeface="Arial" panose="020B0604020202020204" pitchFamily="34" charset="0"/>
                        </a:rPr>
                        <a:t>enough to learn</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rgbClr val="C00000"/>
                          </a:solidFill>
                          <a:latin typeface="Arial Black" panose="020B0A04020102020204" pitchFamily="34" charset="0"/>
                        </a:rPr>
                        <a:t>4,7 </a:t>
                      </a:r>
                    </a:p>
                    <a:p>
                      <a:pPr algn="ctr"/>
                      <a:r>
                        <a:rPr lang="hr-HR" sz="1800" b="1" dirty="0">
                          <a:solidFill>
                            <a:srgbClr val="C00000"/>
                          </a:solidFill>
                          <a:latin typeface="Arial Black" panose="020B0A04020102020204" pitchFamily="34" charset="0"/>
                        </a:rPr>
                        <a:t>n=92</a:t>
                      </a:r>
                    </a:p>
                  </a:txBody>
                  <a:tcPr anchor="ctr"/>
                </a:tc>
                <a:extLst>
                  <a:ext uri="{0D108BD9-81ED-4DB2-BD59-A6C34878D82A}">
                    <a16:rowId xmlns:a16="http://schemas.microsoft.com/office/drawing/2014/main" val="10002"/>
                  </a:ext>
                </a:extLst>
              </a:tr>
              <a:tr h="613955">
                <a:tc>
                  <a:txBody>
                    <a:bodyPr/>
                    <a:lstStyle/>
                    <a:p>
                      <a:pPr algn="l"/>
                      <a:r>
                        <a:rPr lang="en-US" sz="1400" b="1" noProof="0" dirty="0">
                          <a:solidFill>
                            <a:schemeClr val="tx1"/>
                          </a:solidFill>
                          <a:latin typeface="Arial" panose="020B0604020202020204" pitchFamily="34" charset="0"/>
                          <a:cs typeface="Arial" panose="020B0604020202020204" pitchFamily="34" charset="0"/>
                        </a:rPr>
                        <a:t>The teacher/associate tried to adapt the materials for</a:t>
                      </a:r>
                    </a:p>
                    <a:p>
                      <a:pPr algn="l"/>
                      <a:r>
                        <a:rPr lang="en-US" sz="1400" b="1" noProof="0" dirty="0">
                          <a:solidFill>
                            <a:schemeClr val="tx1"/>
                          </a:solidFill>
                          <a:latin typeface="Arial" panose="020B0604020202020204" pitchFamily="34" charset="0"/>
                          <a:cs typeface="Arial" panose="020B0604020202020204" pitchFamily="34" charset="0"/>
                        </a:rPr>
                        <a:t>remote teaching as well as possible</a:t>
                      </a:r>
                      <a:endParaRPr lang="hr-HR" sz="1400" b="1" noProof="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rgbClr val="C00000"/>
                          </a:solidFill>
                          <a:latin typeface="Arial Black" panose="020B0A04020102020204" pitchFamily="34" charset="0"/>
                        </a:rPr>
                        <a:t>4,7 </a:t>
                      </a:r>
                    </a:p>
                    <a:p>
                      <a:pPr algn="ctr"/>
                      <a:r>
                        <a:rPr lang="hr-HR" sz="1800" b="1" dirty="0">
                          <a:solidFill>
                            <a:srgbClr val="C00000"/>
                          </a:solidFill>
                          <a:latin typeface="Arial Black" panose="020B0A04020102020204" pitchFamily="34" charset="0"/>
                        </a:rPr>
                        <a:t>n=93</a:t>
                      </a:r>
                    </a:p>
                  </a:txBody>
                  <a:tcPr anchor="ctr"/>
                </a:tc>
                <a:extLst>
                  <a:ext uri="{0D108BD9-81ED-4DB2-BD59-A6C34878D82A}">
                    <a16:rowId xmlns:a16="http://schemas.microsoft.com/office/drawing/2014/main" val="10003"/>
                  </a:ext>
                </a:extLst>
              </a:tr>
              <a:tr h="627803">
                <a:tc>
                  <a:txBody>
                    <a:bodyPr/>
                    <a:lstStyle/>
                    <a:p>
                      <a:pPr algn="l"/>
                      <a:r>
                        <a:rPr lang="en-US" sz="1400" b="1" dirty="0">
                          <a:solidFill>
                            <a:schemeClr val="tx1"/>
                          </a:solidFill>
                          <a:latin typeface="Arial" panose="020B0604020202020204" pitchFamily="34" charset="0"/>
                          <a:cs typeface="Arial" panose="020B0604020202020204" pitchFamily="34" charset="0"/>
                        </a:rPr>
                        <a:t>Remote teaching took place in real time</a:t>
                      </a:r>
                      <a:endParaRPr lang="hr-HR"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rgbClr val="C00000"/>
                          </a:solidFill>
                          <a:latin typeface="Arial Black" panose="020B0A04020102020204" pitchFamily="34" charset="0"/>
                        </a:rPr>
                        <a:t>4,9 </a:t>
                      </a:r>
                    </a:p>
                    <a:p>
                      <a:pPr algn="ctr"/>
                      <a:r>
                        <a:rPr lang="hr-HR" sz="1800" b="1" dirty="0">
                          <a:solidFill>
                            <a:srgbClr val="C00000"/>
                          </a:solidFill>
                          <a:latin typeface="Arial Black" panose="020B0A04020102020204" pitchFamily="34" charset="0"/>
                        </a:rPr>
                        <a:t>n=89</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3051500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803593284"/>
              </p:ext>
            </p:extLst>
          </p:nvPr>
        </p:nvGraphicFramePr>
        <p:xfrm>
          <a:off x="20210" y="44625"/>
          <a:ext cx="9123788" cy="6890799"/>
        </p:xfrm>
        <a:graphic>
          <a:graphicData uri="http://schemas.openxmlformats.org/drawingml/2006/table">
            <a:tbl>
              <a:tblPr firstRow="1" bandRow="1">
                <a:tableStyleId>{00A15C55-8517-42AA-B614-E9B94910E393}</a:tableStyleId>
              </a:tblPr>
              <a:tblGrid>
                <a:gridCol w="3506249">
                  <a:extLst>
                    <a:ext uri="{9D8B030D-6E8A-4147-A177-3AD203B41FA5}">
                      <a16:colId xmlns:a16="http://schemas.microsoft.com/office/drawing/2014/main" val="20000"/>
                    </a:ext>
                  </a:extLst>
                </a:gridCol>
                <a:gridCol w="1909637">
                  <a:extLst>
                    <a:ext uri="{9D8B030D-6E8A-4147-A177-3AD203B41FA5}">
                      <a16:colId xmlns:a16="http://schemas.microsoft.com/office/drawing/2014/main" val="508042112"/>
                    </a:ext>
                  </a:extLst>
                </a:gridCol>
                <a:gridCol w="1800200">
                  <a:extLst>
                    <a:ext uri="{9D8B030D-6E8A-4147-A177-3AD203B41FA5}">
                      <a16:colId xmlns:a16="http://schemas.microsoft.com/office/drawing/2014/main" val="20002"/>
                    </a:ext>
                  </a:extLst>
                </a:gridCol>
                <a:gridCol w="1907702">
                  <a:extLst>
                    <a:ext uri="{9D8B030D-6E8A-4147-A177-3AD203B41FA5}">
                      <a16:colId xmlns:a16="http://schemas.microsoft.com/office/drawing/2014/main" val="20003"/>
                    </a:ext>
                  </a:extLst>
                </a:gridCol>
              </a:tblGrid>
              <a:tr h="496174">
                <a:tc rowSpan="2">
                  <a:txBody>
                    <a:bodyPr/>
                    <a:lstStyle/>
                    <a:p>
                      <a:pPr algn="l"/>
                      <a:r>
                        <a:rPr lang="en-US" sz="1200" b="1" dirty="0">
                          <a:latin typeface="Arial" panose="020B0604020202020204" pitchFamily="34" charset="0"/>
                          <a:cs typeface="Arial" panose="020B0604020202020204" pitchFamily="34" charset="0"/>
                        </a:rPr>
                        <a:t>Questions on lectures and teaching quality</a:t>
                      </a:r>
                      <a:endParaRPr lang="hr-HR" sz="1200" b="1" dirty="0">
                        <a:latin typeface="Arial" panose="020B0604020202020204" pitchFamily="34" charset="0"/>
                        <a:cs typeface="Arial" panose="020B0604020202020204" pitchFamily="34" charset="0"/>
                      </a:endParaRPr>
                    </a:p>
                    <a:p>
                      <a:pPr algn="l"/>
                      <a:r>
                        <a:rPr lang="hr-HR" sz="1600" b="1" i="0" u="none" strike="noStrike" baseline="0" dirty="0">
                          <a:latin typeface="ArialMT-Identity-H"/>
                          <a:cs typeface="Arial" panose="020B0604020202020204" pitchFamily="34" charset="0"/>
                        </a:rPr>
                        <a:t>(EFST 20./21.-2. usporedba sa EFST 18./19.-2. i UNIST  20./21.-2.)</a:t>
                      </a:r>
                    </a:p>
                  </a:txBody>
                  <a:tcPr anchor="ctr"/>
                </a:tc>
                <a:tc gridSpan="3">
                  <a:txBody>
                    <a:bodyPr/>
                    <a:lstStyle/>
                    <a:p>
                      <a:pPr algn="ctr"/>
                      <a:r>
                        <a:rPr lang="hr-HR" sz="1400" b="1" dirty="0">
                          <a:latin typeface="Arial" panose="020B0604020202020204" pitchFamily="34" charset="0"/>
                          <a:cs typeface="Arial" panose="020B0604020202020204" pitchFamily="34" charset="0"/>
                        </a:rPr>
                        <a:t>Globalni indeks </a:t>
                      </a:r>
                    </a:p>
                    <a:p>
                      <a:pPr algn="ctr"/>
                      <a:r>
                        <a:rPr lang="hr-HR" sz="14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12920">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70C0"/>
                          </a:solidFill>
                          <a:effectLst/>
                          <a:uLnTx/>
                          <a:uFillTx/>
                          <a:latin typeface="Arial Black" panose="020B0A04020102020204" pitchFamily="34" charset="0"/>
                          <a:ea typeface="+mn-ea"/>
                          <a:cs typeface="Arial" panose="020B0604020202020204" pitchFamily="34" charset="0"/>
                        </a:rPr>
                        <a:t>EFST 2018./2019.</a:t>
                      </a:r>
                    </a:p>
                  </a:txBody>
                  <a:tcPr anchor="ctr"/>
                </a:tc>
                <a:tc>
                  <a:txBody>
                    <a:bodyPr/>
                    <a:lstStyle/>
                    <a:p>
                      <a:pPr algn="ctr"/>
                      <a:r>
                        <a:rPr lang="hr-HR" sz="1600" b="1" dirty="0">
                          <a:solidFill>
                            <a:schemeClr val="accent2"/>
                          </a:solidFill>
                          <a:latin typeface="Arial Black" panose="020B0A04020102020204" pitchFamily="34" charset="0"/>
                          <a:cs typeface="Arial" panose="020B0604020202020204" pitchFamily="34" charset="0"/>
                        </a:rPr>
                        <a:t>EFST 2020./2021.</a:t>
                      </a:r>
                    </a:p>
                  </a:txBody>
                  <a:tcPr anchor="ctr"/>
                </a:tc>
                <a:tc>
                  <a:txBody>
                    <a:bodyPr/>
                    <a:lstStyle/>
                    <a:p>
                      <a:pPr algn="ctr"/>
                      <a:r>
                        <a:rPr lang="hr-HR" sz="1800" b="1" u="sng" dirty="0">
                          <a:solidFill>
                            <a:srgbClr val="008000"/>
                          </a:solidFill>
                          <a:latin typeface="Arial Black" panose="020B0A04020102020204" pitchFamily="34" charset="0"/>
                        </a:rPr>
                        <a:t>UNIST 2020./2021.</a:t>
                      </a:r>
                    </a:p>
                  </a:txBody>
                  <a:tcPr anchor="ctr"/>
                </a:tc>
                <a:extLst>
                  <a:ext uri="{0D108BD9-81ED-4DB2-BD59-A6C34878D82A}">
                    <a16:rowId xmlns:a16="http://schemas.microsoft.com/office/drawing/2014/main" val="10000"/>
                  </a:ext>
                </a:extLst>
              </a:tr>
              <a:tr h="610919">
                <a:tc>
                  <a:txBody>
                    <a:bodyPr/>
                    <a:lstStyle/>
                    <a:p>
                      <a:pPr algn="l"/>
                      <a:r>
                        <a:rPr lang="en-US" sz="1400" b="1" dirty="0">
                          <a:latin typeface="Arial" panose="020B0604020202020204" pitchFamily="34" charset="0"/>
                          <a:cs typeface="Arial" panose="020B0604020202020204" pitchFamily="34" charset="0"/>
                        </a:rPr>
                        <a:t>Teacher/associate has introduced the course contents and syllabus in a clear and understandable way</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4,5 </a:t>
                      </a:r>
                    </a:p>
                    <a:p>
                      <a:pPr algn="ctr"/>
                      <a:r>
                        <a:rPr lang="hr-HR" sz="1600" b="1" dirty="0">
                          <a:solidFill>
                            <a:srgbClr val="0070C0"/>
                          </a:solidFill>
                          <a:latin typeface="Arial Black" panose="020B0A04020102020204" pitchFamily="34" charset="0"/>
                          <a:cs typeface="Arial" panose="020B0604020202020204" pitchFamily="34" charset="0"/>
                        </a:rPr>
                        <a:t>n=225</a:t>
                      </a:r>
                    </a:p>
                  </a:txBody>
                  <a:tcPr anchor="ctr"/>
                </a:tc>
                <a:tc>
                  <a:txBody>
                    <a:bodyPr/>
                    <a:lstStyle/>
                    <a:p>
                      <a:pPr algn="ctr"/>
                      <a:r>
                        <a:rPr lang="hr-HR" sz="1600" b="1" dirty="0">
                          <a:solidFill>
                            <a:schemeClr val="accent2"/>
                          </a:solidFill>
                          <a:latin typeface="Arial Black" panose="020B0A04020102020204" pitchFamily="34" charset="0"/>
                        </a:rPr>
                        <a:t>5 </a:t>
                      </a:r>
                    </a:p>
                    <a:p>
                      <a:pPr algn="ctr"/>
                      <a:r>
                        <a:rPr lang="hr-HR" sz="1600" b="1" dirty="0">
                          <a:solidFill>
                            <a:schemeClr val="accent2"/>
                          </a:solidFill>
                          <a:latin typeface="Arial Black" panose="020B0A04020102020204" pitchFamily="34" charset="0"/>
                        </a:rPr>
                        <a:t>n=4</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1"/>
                  </a:ext>
                </a:extLst>
              </a:tr>
              <a:tr h="700480">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has set clear methods and criteria for student assessment</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4,6 </a:t>
                      </a:r>
                    </a:p>
                    <a:p>
                      <a:pPr algn="ctr"/>
                      <a:r>
                        <a:rPr lang="hr-HR" sz="1600" b="1" dirty="0">
                          <a:solidFill>
                            <a:srgbClr val="0070C0"/>
                          </a:solidFill>
                          <a:latin typeface="Arial Black" panose="020B0A04020102020204" pitchFamily="34" charset="0"/>
                          <a:cs typeface="Arial" panose="020B0604020202020204" pitchFamily="34" charset="0"/>
                        </a:rPr>
                        <a:t>n=219</a:t>
                      </a:r>
                    </a:p>
                  </a:txBody>
                  <a:tcPr anchor="ctr"/>
                </a:tc>
                <a:tc>
                  <a:txBody>
                    <a:bodyPr/>
                    <a:lstStyle/>
                    <a:p>
                      <a:pPr algn="ctr"/>
                      <a:r>
                        <a:rPr lang="hr-HR" sz="1600" b="1" dirty="0">
                          <a:solidFill>
                            <a:schemeClr val="accent2"/>
                          </a:solidFill>
                          <a:latin typeface="Arial Black" panose="020B0A04020102020204" pitchFamily="34" charset="0"/>
                        </a:rPr>
                        <a:t>5 </a:t>
                      </a:r>
                    </a:p>
                    <a:p>
                      <a:pPr algn="ctr"/>
                      <a:r>
                        <a:rPr lang="hr-HR" sz="1600" b="1" dirty="0">
                          <a:solidFill>
                            <a:schemeClr val="accent2"/>
                          </a:solidFill>
                          <a:latin typeface="Arial Black" panose="020B0A04020102020204" pitchFamily="34" charset="0"/>
                        </a:rPr>
                        <a:t>n=4</a:t>
                      </a:r>
                    </a:p>
                  </a:txBody>
                  <a:tcPr anchor="ctr"/>
                </a:tc>
                <a:tc>
                  <a:txBody>
                    <a:bodyPr/>
                    <a:lstStyle/>
                    <a:p>
                      <a:pPr algn="ctr"/>
                      <a:r>
                        <a:rPr lang="hr-HR" sz="1600" b="1" dirty="0">
                          <a:solidFill>
                            <a:srgbClr val="008000"/>
                          </a:solidFill>
                          <a:latin typeface="Arial Black" panose="020B0A04020102020204" pitchFamily="34" charset="0"/>
                        </a:rPr>
                        <a:t>4,6</a:t>
                      </a:r>
                    </a:p>
                    <a:p>
                      <a:pPr algn="ctr"/>
                      <a:r>
                        <a:rPr lang="hr-HR" sz="1600" b="1" dirty="0">
                          <a:solidFill>
                            <a:srgbClr val="008000"/>
                          </a:solidFill>
                          <a:latin typeface="Arial Black" panose="020B0A04020102020204" pitchFamily="34" charset="0"/>
                        </a:rPr>
                        <a:t>n=91</a:t>
                      </a:r>
                    </a:p>
                  </a:txBody>
                  <a:tcPr anchor="ctr"/>
                </a:tc>
                <a:extLst>
                  <a:ext uri="{0D108BD9-81ED-4DB2-BD59-A6C34878D82A}">
                    <a16:rowId xmlns:a16="http://schemas.microsoft.com/office/drawing/2014/main" val="10002"/>
                  </a:ext>
                </a:extLst>
              </a:tr>
              <a:tr h="612920">
                <a:tc>
                  <a:txBody>
                    <a:bodyPr/>
                    <a:lstStyle/>
                    <a:p>
                      <a:pPr algn="l"/>
                      <a:r>
                        <a:rPr lang="en-US" sz="1400" b="1" dirty="0">
                          <a:solidFill>
                            <a:schemeClr val="tx1"/>
                          </a:solidFill>
                          <a:latin typeface="Arial" panose="020B0604020202020204" pitchFamily="34" charset="0"/>
                          <a:cs typeface="Arial" panose="020B0604020202020204" pitchFamily="34" charset="0"/>
                        </a:rPr>
                        <a:t>Lectures take place on time and regularly</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4,6 </a:t>
                      </a:r>
                    </a:p>
                    <a:p>
                      <a:pPr algn="ctr"/>
                      <a:r>
                        <a:rPr lang="hr-HR" sz="1600" b="1" dirty="0">
                          <a:solidFill>
                            <a:srgbClr val="0070C0"/>
                          </a:solidFill>
                          <a:latin typeface="Arial Black" panose="020B0A04020102020204" pitchFamily="34" charset="0"/>
                          <a:cs typeface="Arial" panose="020B0604020202020204" pitchFamily="34" charset="0"/>
                        </a:rPr>
                        <a:t>n=219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n=4</a:t>
                      </a:r>
                    </a:p>
                  </a:txBody>
                  <a:tcPr anchor="ctr"/>
                </a:tc>
                <a:tc>
                  <a:txBody>
                    <a:bodyPr/>
                    <a:lstStyle/>
                    <a:p>
                      <a:pPr algn="ctr"/>
                      <a:r>
                        <a:rPr lang="hr-HR" sz="1600" b="1" dirty="0">
                          <a:solidFill>
                            <a:srgbClr val="008000"/>
                          </a:solidFill>
                          <a:latin typeface="Arial Black" panose="020B0A04020102020204" pitchFamily="34" charset="0"/>
                        </a:rPr>
                        <a:t>4,9</a:t>
                      </a:r>
                    </a:p>
                    <a:p>
                      <a:pPr algn="ctr"/>
                      <a:r>
                        <a:rPr lang="hr-HR" sz="16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3"/>
                  </a:ext>
                </a:extLst>
              </a:tr>
              <a:tr h="612920">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presents the course contents in an understandable way</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4,4 </a:t>
                      </a:r>
                    </a:p>
                    <a:p>
                      <a:pPr algn="ctr"/>
                      <a:r>
                        <a:rPr lang="hr-HR" sz="1600" b="1" dirty="0">
                          <a:solidFill>
                            <a:srgbClr val="0070C0"/>
                          </a:solidFill>
                          <a:latin typeface="Arial Black" panose="020B0A04020102020204" pitchFamily="34" charset="0"/>
                          <a:cs typeface="Arial" panose="020B0604020202020204" pitchFamily="34" charset="0"/>
                        </a:rPr>
                        <a:t>n=220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n=4</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4"/>
                  </a:ext>
                </a:extLst>
              </a:tr>
              <a:tr h="612920">
                <a:tc>
                  <a:txBody>
                    <a:bodyPr/>
                    <a:lstStyle/>
                    <a:p>
                      <a:pPr algn="l"/>
                      <a:r>
                        <a:rPr lang="en-US" sz="1400" b="1" dirty="0">
                          <a:solidFill>
                            <a:schemeClr val="tx1"/>
                          </a:solidFill>
                          <a:latin typeface="Arial" panose="020B0604020202020204" pitchFamily="34" charset="0"/>
                          <a:cs typeface="Arial" panose="020B0604020202020204" pitchFamily="34" charset="0"/>
                        </a:rPr>
                        <a:t>Teaching is preformed in accordance with the syllabus</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4,6 </a:t>
                      </a:r>
                    </a:p>
                    <a:p>
                      <a:pPr algn="ctr"/>
                      <a:r>
                        <a:rPr lang="hr-HR" sz="1600" b="1" dirty="0">
                          <a:solidFill>
                            <a:srgbClr val="0070C0"/>
                          </a:solidFill>
                          <a:latin typeface="Arial Black" panose="020B0A04020102020204" pitchFamily="34" charset="0"/>
                          <a:cs typeface="Arial" panose="020B0604020202020204" pitchFamily="34" charset="0"/>
                        </a:rPr>
                        <a:t>n=221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n=4</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5"/>
                  </a:ext>
                </a:extLst>
              </a:tr>
              <a:tr h="612920">
                <a:tc>
                  <a:txBody>
                    <a:bodyPr/>
                    <a:lstStyle/>
                    <a:p>
                      <a:pPr algn="l"/>
                      <a:r>
                        <a:rPr lang="en-US" sz="1400" b="1" dirty="0">
                          <a:solidFill>
                            <a:schemeClr val="tx1"/>
                          </a:solidFill>
                          <a:latin typeface="Arial" panose="020B0604020202020204" pitchFamily="34" charset="0"/>
                          <a:cs typeface="Arial" panose="020B0604020202020204" pitchFamily="34" charset="0"/>
                        </a:rPr>
                        <a:t>Teaching materials are user friendly and understandable</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4,5 </a:t>
                      </a:r>
                    </a:p>
                    <a:p>
                      <a:pPr algn="ctr"/>
                      <a:r>
                        <a:rPr lang="hr-HR" sz="1600" b="1" dirty="0">
                          <a:solidFill>
                            <a:srgbClr val="0070C0"/>
                          </a:solidFill>
                          <a:latin typeface="Arial Black" panose="020B0A04020102020204" pitchFamily="34" charset="0"/>
                          <a:cs typeface="Arial" panose="020B0604020202020204" pitchFamily="34" charset="0"/>
                        </a:rPr>
                        <a:t>n=223</a:t>
                      </a:r>
                    </a:p>
                  </a:txBody>
                  <a:tcPr anchor="ctr"/>
                </a:tc>
                <a:tc>
                  <a:txBody>
                    <a:bodyPr/>
                    <a:lstStyle/>
                    <a:p>
                      <a:pPr algn="ctr"/>
                      <a:r>
                        <a:rPr lang="hr-HR" sz="1600" b="1" dirty="0">
                          <a:solidFill>
                            <a:schemeClr val="accent2"/>
                          </a:solidFill>
                          <a:latin typeface="Arial Black" panose="020B0A04020102020204" pitchFamily="34" charset="0"/>
                        </a:rPr>
                        <a:t>4,5 </a:t>
                      </a:r>
                    </a:p>
                    <a:p>
                      <a:pPr algn="ctr"/>
                      <a:r>
                        <a:rPr lang="hr-HR" sz="1600" b="1" dirty="0">
                          <a:solidFill>
                            <a:schemeClr val="accent2"/>
                          </a:solidFill>
                          <a:latin typeface="Arial Black" panose="020B0A04020102020204" pitchFamily="34" charset="0"/>
                        </a:rPr>
                        <a:t>n=4</a:t>
                      </a:r>
                    </a:p>
                  </a:txBody>
                  <a:tcPr anchor="ctr"/>
                </a:tc>
                <a:tc>
                  <a:txBody>
                    <a:bodyPr/>
                    <a:lstStyle/>
                    <a:p>
                      <a:pPr algn="ctr"/>
                      <a:r>
                        <a:rPr lang="hr-HR" sz="1600" b="1" dirty="0">
                          <a:solidFill>
                            <a:srgbClr val="008000"/>
                          </a:solidFill>
                          <a:latin typeface="Arial Black" panose="020B0A04020102020204" pitchFamily="34" charset="0"/>
                        </a:rPr>
                        <a:t>4,6</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6"/>
                  </a:ext>
                </a:extLst>
              </a:tr>
              <a:tr h="612920">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puts effort into quality teaching</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4,5 </a:t>
                      </a:r>
                    </a:p>
                    <a:p>
                      <a:pPr algn="ctr"/>
                      <a:r>
                        <a:rPr lang="hr-HR" sz="1600" b="1" dirty="0">
                          <a:solidFill>
                            <a:srgbClr val="0070C0"/>
                          </a:solidFill>
                          <a:latin typeface="Arial Black" panose="020B0A04020102020204" pitchFamily="34" charset="0"/>
                          <a:cs typeface="Arial" panose="020B0604020202020204" pitchFamily="34" charset="0"/>
                        </a:rPr>
                        <a:t>n=213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n=4</a:t>
                      </a:r>
                    </a:p>
                  </a:txBody>
                  <a:tcPr anchor="ctr"/>
                </a:tc>
                <a:tc>
                  <a:txBody>
                    <a:bodyPr/>
                    <a:lstStyle/>
                    <a:p>
                      <a:pPr algn="ctr"/>
                      <a:r>
                        <a:rPr lang="hr-HR" sz="1600" b="1" dirty="0">
                          <a:solidFill>
                            <a:srgbClr val="008000"/>
                          </a:solidFill>
                          <a:latin typeface="Arial Black" panose="020B0A04020102020204" pitchFamily="34" charset="0"/>
                        </a:rPr>
                        <a:t>4,8</a:t>
                      </a:r>
                    </a:p>
                    <a:p>
                      <a:pPr algn="ctr"/>
                      <a:r>
                        <a:rPr lang="hr-HR" sz="16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7"/>
                  </a:ext>
                </a:extLst>
              </a:tr>
              <a:tr h="487863">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encourages student activity during lessons</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4,4 </a:t>
                      </a:r>
                    </a:p>
                    <a:p>
                      <a:pPr algn="ctr"/>
                      <a:r>
                        <a:rPr lang="hr-HR" sz="1600" b="1" dirty="0">
                          <a:solidFill>
                            <a:srgbClr val="0070C0"/>
                          </a:solidFill>
                          <a:latin typeface="Arial Black" panose="020B0A04020102020204" pitchFamily="34" charset="0"/>
                          <a:cs typeface="Arial" panose="020B0604020202020204" pitchFamily="34" charset="0"/>
                        </a:rPr>
                        <a:t>n=219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n=4</a:t>
                      </a:r>
                    </a:p>
                  </a:txBody>
                  <a:tcPr anchor="ctr"/>
                </a:tc>
                <a:tc>
                  <a:txBody>
                    <a:bodyPr/>
                    <a:lstStyle/>
                    <a:p>
                      <a:pPr algn="ctr"/>
                      <a:r>
                        <a:rPr lang="hr-HR" sz="1600" b="1" dirty="0">
                          <a:solidFill>
                            <a:srgbClr val="008000"/>
                          </a:solidFill>
                          <a:latin typeface="Arial Black" panose="020B0A04020102020204" pitchFamily="34" charset="0"/>
                        </a:rPr>
                        <a:t>4,6</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8"/>
                  </a:ext>
                </a:extLst>
              </a:tr>
              <a:tr h="625799">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has established fair</a:t>
                      </a:r>
                    </a:p>
                    <a:p>
                      <a:pPr algn="l"/>
                      <a:r>
                        <a:rPr lang="en-US" sz="1400" b="1" dirty="0">
                          <a:solidFill>
                            <a:schemeClr val="tx1"/>
                          </a:solidFill>
                          <a:latin typeface="Arial" panose="020B0604020202020204" pitchFamily="34" charset="0"/>
                          <a:cs typeface="Arial" panose="020B0604020202020204" pitchFamily="34" charset="0"/>
                        </a:rPr>
                        <a:t>communication with students</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4,5 </a:t>
                      </a:r>
                    </a:p>
                    <a:p>
                      <a:pPr algn="ctr"/>
                      <a:r>
                        <a:rPr lang="hr-HR" sz="1600" b="1" dirty="0">
                          <a:solidFill>
                            <a:srgbClr val="0070C0"/>
                          </a:solidFill>
                          <a:latin typeface="Arial Black" panose="020B0A04020102020204" pitchFamily="34" charset="0"/>
                          <a:cs typeface="Arial" panose="020B0604020202020204" pitchFamily="34" charset="0"/>
                        </a:rPr>
                        <a:t>n=216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DA1F28"/>
                          </a:solidFill>
                          <a:effectLst/>
                          <a:uLnTx/>
                          <a:uFillTx/>
                          <a:latin typeface="Arial Black" panose="020B0A04020102020204" pitchFamily="34" charset="0"/>
                          <a:ea typeface="+mn-ea"/>
                          <a:cs typeface="+mn-cs"/>
                        </a:rPr>
                        <a:t>n=4</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1999296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69200052"/>
              </p:ext>
            </p:extLst>
          </p:nvPr>
        </p:nvGraphicFramePr>
        <p:xfrm>
          <a:off x="10106" y="1484784"/>
          <a:ext cx="9123788" cy="3718560"/>
        </p:xfrm>
        <a:graphic>
          <a:graphicData uri="http://schemas.openxmlformats.org/drawingml/2006/table">
            <a:tbl>
              <a:tblPr firstRow="1" bandRow="1">
                <a:tableStyleId>{00A15C55-8517-42AA-B614-E9B94910E393}</a:tableStyleId>
              </a:tblPr>
              <a:tblGrid>
                <a:gridCol w="4983838">
                  <a:extLst>
                    <a:ext uri="{9D8B030D-6E8A-4147-A177-3AD203B41FA5}">
                      <a16:colId xmlns:a16="http://schemas.microsoft.com/office/drawing/2014/main" val="20000"/>
                    </a:ext>
                  </a:extLst>
                </a:gridCol>
                <a:gridCol w="2069975">
                  <a:extLst>
                    <a:ext uri="{9D8B030D-6E8A-4147-A177-3AD203B41FA5}">
                      <a16:colId xmlns:a16="http://schemas.microsoft.com/office/drawing/2014/main" val="508042112"/>
                    </a:ext>
                  </a:extLst>
                </a:gridCol>
                <a:gridCol w="2069975">
                  <a:extLst>
                    <a:ext uri="{9D8B030D-6E8A-4147-A177-3AD203B41FA5}">
                      <a16:colId xmlns:a16="http://schemas.microsoft.com/office/drawing/2014/main" val="3012988780"/>
                    </a:ext>
                  </a:extLst>
                </a:gridCol>
              </a:tblGrid>
              <a:tr h="342861">
                <a:tc rowSpan="2">
                  <a:txBody>
                    <a:bodyPr/>
                    <a:lstStyle/>
                    <a:p>
                      <a:pPr algn="l"/>
                      <a:r>
                        <a:rPr lang="en-US" sz="1200" b="1" dirty="0">
                          <a:latin typeface="Arial" panose="020B0604020202020204" pitchFamily="34" charset="0"/>
                          <a:cs typeface="Arial" panose="020B0604020202020204" pitchFamily="34" charset="0"/>
                        </a:rPr>
                        <a:t>Questions about the quality of remote teaching</a:t>
                      </a:r>
                      <a:r>
                        <a:rPr lang="hr-HR" sz="1200" b="1" dirty="0">
                          <a:latin typeface="Arial" panose="020B0604020202020204" pitchFamily="34" charset="0"/>
                          <a:cs typeface="Arial" panose="020B0604020202020204" pitchFamily="34" charset="0"/>
                        </a:rPr>
                        <a:t> </a:t>
                      </a:r>
                    </a:p>
                    <a:p>
                      <a:pPr algn="l"/>
                      <a:r>
                        <a:rPr lang="hr-HR" sz="1800" b="1" i="0" u="none" strike="noStrike" baseline="0" dirty="0">
                          <a:latin typeface="ArialMT-Identity-H"/>
                        </a:rPr>
                        <a:t>(</a:t>
                      </a:r>
                      <a:r>
                        <a:rPr lang="hr-HR" sz="1800" b="1" i="0" u="none" strike="noStrike" baseline="0" dirty="0">
                          <a:latin typeface="ArialMT-Identity-H"/>
                          <a:cs typeface="Arial" panose="020B0604020202020204" pitchFamily="34" charset="0"/>
                        </a:rPr>
                        <a:t>EFST &amp; UNIST 2020./2021. ljetni semestar)</a:t>
                      </a:r>
                      <a:endParaRPr lang="hr-HR" sz="1800" b="1" dirty="0">
                        <a:latin typeface="Arial" panose="020B0604020202020204" pitchFamily="34" charset="0"/>
                        <a:cs typeface="Arial" panose="020B0604020202020204" pitchFamily="34" charset="0"/>
                      </a:endParaRPr>
                    </a:p>
                  </a:txBody>
                  <a:tcPr anchor="ctr"/>
                </a:tc>
                <a:tc gridSpan="2">
                  <a:txBody>
                    <a:bodyPr/>
                    <a:lstStyle/>
                    <a:p>
                      <a:pPr algn="ctr"/>
                      <a:r>
                        <a:rPr lang="hr-HR" sz="1400" b="1" dirty="0">
                          <a:latin typeface="Arial" panose="020B0604020202020204" pitchFamily="34" charset="0"/>
                          <a:cs typeface="Arial" panose="020B0604020202020204" pitchFamily="34" charset="0"/>
                        </a:rPr>
                        <a:t>Globalni indeks</a:t>
                      </a:r>
                    </a:p>
                    <a:p>
                      <a:pPr algn="ctr"/>
                      <a:r>
                        <a:rPr lang="hr-HR" sz="14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EFST 20./21.-2.</a:t>
                      </a:r>
                    </a:p>
                  </a:txBody>
                  <a:tcPr anchor="ctr"/>
                </a:tc>
                <a:tc>
                  <a:txBody>
                    <a:bodyPr/>
                    <a:lstStyle/>
                    <a:p>
                      <a:pPr algn="ctr"/>
                      <a:r>
                        <a:rPr lang="hr-HR" sz="1800" b="1" u="none" dirty="0">
                          <a:solidFill>
                            <a:srgbClr val="008000"/>
                          </a:solidFill>
                          <a:latin typeface="Arial Black" panose="020B0A04020102020204" pitchFamily="34" charset="0"/>
                        </a:rPr>
                        <a:t>UNIST 2020./2021.-2</a:t>
                      </a:r>
                    </a:p>
                  </a:txBody>
                  <a:tcPr anchor="ctr"/>
                </a:tc>
                <a:extLst>
                  <a:ext uri="{0D108BD9-81ED-4DB2-BD59-A6C34878D82A}">
                    <a16:rowId xmlns:a16="http://schemas.microsoft.com/office/drawing/2014/main" val="10000"/>
                  </a:ext>
                </a:extLst>
              </a:tr>
              <a:tr h="630163">
                <a:tc>
                  <a:txBody>
                    <a:bodyPr/>
                    <a:lstStyle/>
                    <a:p>
                      <a:pPr algn="l"/>
                      <a:r>
                        <a:rPr lang="en-US" sz="1400" b="1" dirty="0">
                          <a:solidFill>
                            <a:schemeClr val="tx1"/>
                          </a:solidFill>
                          <a:latin typeface="Arial" panose="020B0604020202020204" pitchFamily="34" charset="0"/>
                          <a:cs typeface="Arial" panose="020B0604020202020204" pitchFamily="34" charset="0"/>
                        </a:rPr>
                        <a:t>The teacher/associate was available to the students</a:t>
                      </a:r>
                      <a:endParaRPr lang="hr-HR"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5 </a:t>
                      </a:r>
                    </a:p>
                    <a:p>
                      <a:pPr algn="ctr"/>
                      <a:r>
                        <a:rPr lang="hr-HR" sz="1800" b="1" dirty="0">
                          <a:solidFill>
                            <a:schemeClr val="accent2"/>
                          </a:solidFill>
                          <a:latin typeface="Arial Black" panose="020B0A04020102020204" pitchFamily="34" charset="0"/>
                        </a:rPr>
                        <a:t>n=4</a:t>
                      </a:r>
                    </a:p>
                  </a:txBody>
                  <a:tcPr anchor="ctr"/>
                </a:tc>
                <a:tc>
                  <a:txBody>
                    <a:bodyPr/>
                    <a:lstStyle/>
                    <a:p>
                      <a:pPr algn="ctr"/>
                      <a:r>
                        <a:rPr lang="hr-HR" sz="1800" b="1" dirty="0">
                          <a:solidFill>
                            <a:srgbClr val="008000"/>
                          </a:solidFill>
                          <a:latin typeface="Arial Black" panose="020B0A04020102020204" pitchFamily="34" charset="0"/>
                        </a:rPr>
                        <a:t>4,8 </a:t>
                      </a:r>
                    </a:p>
                    <a:p>
                      <a:pPr algn="ctr"/>
                      <a:r>
                        <a:rPr lang="hr-HR" sz="18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1"/>
                  </a:ext>
                </a:extLst>
              </a:tr>
              <a:tr h="627803">
                <a:tc>
                  <a:txBody>
                    <a:bodyPr/>
                    <a:lstStyle/>
                    <a:p>
                      <a:pPr algn="l"/>
                      <a:r>
                        <a:rPr lang="en-US" sz="1400" b="1" dirty="0">
                          <a:latin typeface="Arial" panose="020B0604020202020204" pitchFamily="34" charset="0"/>
                          <a:cs typeface="Arial" panose="020B0604020202020204" pitchFamily="34" charset="0"/>
                        </a:rPr>
                        <a:t>The available materials were understandable</a:t>
                      </a:r>
                    </a:p>
                    <a:p>
                      <a:pPr algn="l"/>
                      <a:r>
                        <a:rPr lang="en-US" sz="1400" b="1" dirty="0">
                          <a:latin typeface="Arial" panose="020B0604020202020204" pitchFamily="34" charset="0"/>
                          <a:cs typeface="Arial" panose="020B0604020202020204" pitchFamily="34" charset="0"/>
                        </a:rPr>
                        <a:t>enough to learn</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n=4</a:t>
                      </a:r>
                    </a:p>
                  </a:txBody>
                  <a:tcPr anchor="ctr"/>
                </a:tc>
                <a:tc>
                  <a:txBody>
                    <a:bodyPr/>
                    <a:lstStyle/>
                    <a:p>
                      <a:pPr algn="ctr"/>
                      <a:r>
                        <a:rPr lang="hr-HR" sz="1800" b="1" dirty="0">
                          <a:solidFill>
                            <a:srgbClr val="008000"/>
                          </a:solidFill>
                          <a:latin typeface="Arial Black" panose="020B0A04020102020204" pitchFamily="34" charset="0"/>
                        </a:rPr>
                        <a:t>4,7 </a:t>
                      </a:r>
                    </a:p>
                    <a:p>
                      <a:pPr algn="ctr"/>
                      <a:r>
                        <a:rPr lang="hr-HR" sz="18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2"/>
                  </a:ext>
                </a:extLst>
              </a:tr>
              <a:tr h="613955">
                <a:tc>
                  <a:txBody>
                    <a:bodyPr/>
                    <a:lstStyle/>
                    <a:p>
                      <a:pPr algn="l"/>
                      <a:r>
                        <a:rPr lang="en-US" sz="1400" b="1" noProof="0" dirty="0">
                          <a:solidFill>
                            <a:schemeClr val="tx1"/>
                          </a:solidFill>
                          <a:latin typeface="Arial" panose="020B0604020202020204" pitchFamily="34" charset="0"/>
                          <a:cs typeface="Arial" panose="020B0604020202020204" pitchFamily="34" charset="0"/>
                        </a:rPr>
                        <a:t>The teacher/associate tried to adapt the materials for</a:t>
                      </a:r>
                    </a:p>
                    <a:p>
                      <a:pPr algn="l"/>
                      <a:r>
                        <a:rPr lang="en-US" sz="1400" b="1" noProof="0" dirty="0">
                          <a:solidFill>
                            <a:schemeClr val="tx1"/>
                          </a:solidFill>
                          <a:latin typeface="Arial" panose="020B0604020202020204" pitchFamily="34" charset="0"/>
                          <a:cs typeface="Arial" panose="020B0604020202020204" pitchFamily="34" charset="0"/>
                        </a:rPr>
                        <a:t>remote teaching as well as possible</a:t>
                      </a:r>
                      <a:endParaRPr lang="hr-HR" sz="1400" b="1" noProof="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n=4</a:t>
                      </a:r>
                    </a:p>
                  </a:txBody>
                  <a:tcPr anchor="ctr"/>
                </a:tc>
                <a:tc>
                  <a:txBody>
                    <a:bodyPr/>
                    <a:lstStyle/>
                    <a:p>
                      <a:pPr algn="ctr"/>
                      <a:r>
                        <a:rPr lang="hr-HR" sz="1800" b="1" dirty="0">
                          <a:solidFill>
                            <a:srgbClr val="008000"/>
                          </a:solidFill>
                          <a:latin typeface="Arial Black" panose="020B0A04020102020204" pitchFamily="34" charset="0"/>
                        </a:rPr>
                        <a:t>4,7 </a:t>
                      </a:r>
                    </a:p>
                    <a:p>
                      <a:pPr algn="ctr"/>
                      <a:r>
                        <a:rPr lang="hr-HR" sz="18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3"/>
                  </a:ext>
                </a:extLst>
              </a:tr>
              <a:tr h="627803">
                <a:tc>
                  <a:txBody>
                    <a:bodyPr/>
                    <a:lstStyle/>
                    <a:p>
                      <a:pPr algn="l"/>
                      <a:r>
                        <a:rPr lang="en-US" sz="1400" b="1" dirty="0">
                          <a:solidFill>
                            <a:schemeClr val="tx1"/>
                          </a:solidFill>
                          <a:latin typeface="Arial" panose="020B0604020202020204" pitchFamily="34" charset="0"/>
                          <a:cs typeface="Arial" panose="020B0604020202020204" pitchFamily="34" charset="0"/>
                        </a:rPr>
                        <a:t>Remote teaching took place in real time</a:t>
                      </a:r>
                      <a:endParaRPr lang="hr-HR"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5 </a:t>
                      </a:r>
                    </a:p>
                    <a:p>
                      <a:pPr algn="ctr"/>
                      <a:r>
                        <a:rPr lang="hr-HR" sz="1800" b="1" dirty="0">
                          <a:solidFill>
                            <a:schemeClr val="accent2"/>
                          </a:solidFill>
                          <a:latin typeface="Arial Black" panose="020B0A04020102020204" pitchFamily="34" charset="0"/>
                        </a:rPr>
                        <a:t>n=4</a:t>
                      </a:r>
                    </a:p>
                  </a:txBody>
                  <a:tcPr anchor="ctr"/>
                </a:tc>
                <a:tc>
                  <a:txBody>
                    <a:bodyPr/>
                    <a:lstStyle/>
                    <a:p>
                      <a:pPr algn="ctr"/>
                      <a:r>
                        <a:rPr lang="hr-HR" sz="1800" b="1" dirty="0">
                          <a:solidFill>
                            <a:srgbClr val="008000"/>
                          </a:solidFill>
                          <a:latin typeface="Arial Black" panose="020B0A04020102020204" pitchFamily="34" charset="0"/>
                        </a:rPr>
                        <a:t>4,9 </a:t>
                      </a:r>
                    </a:p>
                    <a:p>
                      <a:pPr algn="ctr"/>
                      <a:r>
                        <a:rPr lang="hr-HR" sz="1800" b="1" dirty="0">
                          <a:solidFill>
                            <a:srgbClr val="008000"/>
                          </a:solidFill>
                          <a:latin typeface="Arial Black" panose="020B0A04020102020204" pitchFamily="34" charset="0"/>
                        </a:rPr>
                        <a:t>n=89</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341284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64186279"/>
              </p:ext>
            </p:extLst>
          </p:nvPr>
        </p:nvGraphicFramePr>
        <p:xfrm>
          <a:off x="20210" y="44625"/>
          <a:ext cx="9123788" cy="6915945"/>
        </p:xfrm>
        <a:graphic>
          <a:graphicData uri="http://schemas.openxmlformats.org/drawingml/2006/table">
            <a:tbl>
              <a:tblPr firstRow="1" bandRow="1">
                <a:tableStyleId>{00A15C55-8517-42AA-B614-E9B94910E393}</a:tableStyleId>
              </a:tblPr>
              <a:tblGrid>
                <a:gridCol w="3506249">
                  <a:extLst>
                    <a:ext uri="{9D8B030D-6E8A-4147-A177-3AD203B41FA5}">
                      <a16:colId xmlns:a16="http://schemas.microsoft.com/office/drawing/2014/main" val="20000"/>
                    </a:ext>
                  </a:extLst>
                </a:gridCol>
                <a:gridCol w="1909637">
                  <a:extLst>
                    <a:ext uri="{9D8B030D-6E8A-4147-A177-3AD203B41FA5}">
                      <a16:colId xmlns:a16="http://schemas.microsoft.com/office/drawing/2014/main" val="508042112"/>
                    </a:ext>
                  </a:extLst>
                </a:gridCol>
                <a:gridCol w="1800200">
                  <a:extLst>
                    <a:ext uri="{9D8B030D-6E8A-4147-A177-3AD203B41FA5}">
                      <a16:colId xmlns:a16="http://schemas.microsoft.com/office/drawing/2014/main" val="20002"/>
                    </a:ext>
                  </a:extLst>
                </a:gridCol>
                <a:gridCol w="1907702">
                  <a:extLst>
                    <a:ext uri="{9D8B030D-6E8A-4147-A177-3AD203B41FA5}">
                      <a16:colId xmlns:a16="http://schemas.microsoft.com/office/drawing/2014/main" val="20003"/>
                    </a:ext>
                  </a:extLst>
                </a:gridCol>
              </a:tblGrid>
              <a:tr h="491265">
                <a:tc rowSpan="2">
                  <a:txBody>
                    <a:bodyPr/>
                    <a:lstStyle/>
                    <a:p>
                      <a:pPr algn="l"/>
                      <a:r>
                        <a:rPr lang="en-US" sz="1200" b="1" dirty="0">
                          <a:latin typeface="Arial" panose="020B0604020202020204" pitchFamily="34" charset="0"/>
                          <a:cs typeface="Arial" panose="020B0604020202020204" pitchFamily="34" charset="0"/>
                        </a:rPr>
                        <a:t>Questions on lectures and teaching quality</a:t>
                      </a:r>
                      <a:endParaRPr lang="hr-HR" sz="1200" b="1" dirty="0">
                        <a:latin typeface="Arial" panose="020B0604020202020204" pitchFamily="34" charset="0"/>
                        <a:cs typeface="Arial" panose="020B0604020202020204" pitchFamily="34" charset="0"/>
                      </a:endParaRPr>
                    </a:p>
                    <a:p>
                      <a:pPr algn="l"/>
                      <a:r>
                        <a:rPr lang="hr-HR" sz="1600" b="1" i="0" u="none" strike="noStrike" baseline="0" dirty="0">
                          <a:latin typeface="ArialMT-Identity-H"/>
                          <a:cs typeface="Arial" panose="020B0604020202020204" pitchFamily="34" charset="0"/>
                        </a:rPr>
                        <a:t>(KIF 20./21.-2. usporedba sa KIF 18./19.-2. i UNIST  20./21.-2.)</a:t>
                      </a:r>
                    </a:p>
                  </a:txBody>
                  <a:tcPr anchor="ctr"/>
                </a:tc>
                <a:tc gridSpan="3">
                  <a:txBody>
                    <a:bodyPr/>
                    <a:lstStyle/>
                    <a:p>
                      <a:pPr algn="ctr"/>
                      <a:r>
                        <a:rPr lang="hr-HR" sz="1400" b="1" dirty="0">
                          <a:latin typeface="Arial" panose="020B0604020202020204" pitchFamily="34" charset="0"/>
                          <a:cs typeface="Arial" panose="020B0604020202020204" pitchFamily="34" charset="0"/>
                        </a:rPr>
                        <a:t>Globalni indeks </a:t>
                      </a:r>
                    </a:p>
                    <a:p>
                      <a:pPr algn="ctr"/>
                      <a:r>
                        <a:rPr lang="hr-HR" sz="14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6856">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70C0"/>
                          </a:solidFill>
                          <a:effectLst/>
                          <a:uLnTx/>
                          <a:uFillTx/>
                          <a:latin typeface="Arial Black" panose="020B0A04020102020204" pitchFamily="34" charset="0"/>
                          <a:ea typeface="+mn-ea"/>
                          <a:cs typeface="Arial" panose="020B0604020202020204" pitchFamily="34" charset="0"/>
                        </a:rPr>
                        <a:t>KIF 2018./2019.</a:t>
                      </a:r>
                    </a:p>
                  </a:txBody>
                  <a:tcPr anchor="ctr"/>
                </a:tc>
                <a:tc>
                  <a:txBody>
                    <a:bodyPr/>
                    <a:lstStyle/>
                    <a:p>
                      <a:pPr algn="ctr"/>
                      <a:r>
                        <a:rPr lang="hr-HR" sz="1600" b="1" dirty="0">
                          <a:solidFill>
                            <a:schemeClr val="accent2"/>
                          </a:solidFill>
                          <a:latin typeface="Arial Black" panose="020B0A04020102020204" pitchFamily="34" charset="0"/>
                          <a:cs typeface="Arial" panose="020B0604020202020204" pitchFamily="34" charset="0"/>
                        </a:rPr>
                        <a:t>KIF 2020./2021.</a:t>
                      </a:r>
                    </a:p>
                  </a:txBody>
                  <a:tcPr anchor="ctr"/>
                </a:tc>
                <a:tc>
                  <a:txBody>
                    <a:bodyPr/>
                    <a:lstStyle/>
                    <a:p>
                      <a:pPr algn="ctr"/>
                      <a:r>
                        <a:rPr lang="hr-HR" sz="1800" b="1" u="sng" dirty="0">
                          <a:solidFill>
                            <a:srgbClr val="008000"/>
                          </a:solidFill>
                          <a:latin typeface="Arial Black" panose="020B0A04020102020204" pitchFamily="34" charset="0"/>
                        </a:rPr>
                        <a:t>UNIST 2020./2021.</a:t>
                      </a:r>
                    </a:p>
                  </a:txBody>
                  <a:tcPr anchor="ctr"/>
                </a:tc>
                <a:extLst>
                  <a:ext uri="{0D108BD9-81ED-4DB2-BD59-A6C34878D82A}">
                    <a16:rowId xmlns:a16="http://schemas.microsoft.com/office/drawing/2014/main" val="10000"/>
                  </a:ext>
                </a:extLst>
              </a:tr>
              <a:tr h="727039">
                <a:tc>
                  <a:txBody>
                    <a:bodyPr/>
                    <a:lstStyle/>
                    <a:p>
                      <a:pPr algn="l"/>
                      <a:r>
                        <a:rPr lang="en-US" sz="1400" b="1" dirty="0">
                          <a:latin typeface="Arial" panose="020B0604020202020204" pitchFamily="34" charset="0"/>
                          <a:cs typeface="Arial" panose="020B0604020202020204" pitchFamily="34" charset="0"/>
                        </a:rPr>
                        <a:t>Teacher/associate has introduced the course contents and syllabus in a clear and understandable way</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4,8</a:t>
                      </a:r>
                    </a:p>
                    <a:p>
                      <a:pPr algn="ctr"/>
                      <a:r>
                        <a:rPr lang="hr-HR" sz="1600" b="1" dirty="0">
                          <a:solidFill>
                            <a:srgbClr val="0070C0"/>
                          </a:solidFill>
                          <a:latin typeface="Arial Black" panose="020B0A04020102020204" pitchFamily="34" charset="0"/>
                          <a:cs typeface="Arial" panose="020B0604020202020204" pitchFamily="34" charset="0"/>
                        </a:rPr>
                        <a:t>n=11</a:t>
                      </a:r>
                    </a:p>
                  </a:txBody>
                  <a:tcPr anchor="ctr"/>
                </a:tc>
                <a:tc>
                  <a:txBody>
                    <a:bodyPr/>
                    <a:lstStyle/>
                    <a:p>
                      <a:pPr algn="ctr"/>
                      <a:r>
                        <a:rPr lang="hr-HR" sz="1600" b="1" dirty="0">
                          <a:solidFill>
                            <a:schemeClr val="accent2"/>
                          </a:solidFill>
                          <a:latin typeface="Arial Black" panose="020B0A04020102020204" pitchFamily="34" charset="0"/>
                        </a:rPr>
                        <a:t>4,8</a:t>
                      </a:r>
                    </a:p>
                    <a:p>
                      <a:pPr algn="ctr"/>
                      <a:r>
                        <a:rPr lang="hr-HR" sz="1600" b="1" dirty="0">
                          <a:solidFill>
                            <a:schemeClr val="accent2"/>
                          </a:solidFill>
                          <a:latin typeface="Arial Black" panose="020B0A04020102020204" pitchFamily="34" charset="0"/>
                        </a:rPr>
                        <a:t>n=19</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1"/>
                  </a:ext>
                </a:extLst>
              </a:tr>
              <a:tr h="693550">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has set clear methods and criteria for student assessment</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4,9 </a:t>
                      </a:r>
                    </a:p>
                    <a:p>
                      <a:pPr algn="ctr"/>
                      <a:r>
                        <a:rPr lang="hr-HR" sz="1600" b="1" dirty="0">
                          <a:solidFill>
                            <a:srgbClr val="0070C0"/>
                          </a:solidFill>
                          <a:latin typeface="Arial Black" panose="020B0A04020102020204" pitchFamily="34" charset="0"/>
                          <a:cs typeface="Arial" panose="020B0604020202020204" pitchFamily="34" charset="0"/>
                        </a:rPr>
                        <a:t>n=10</a:t>
                      </a:r>
                    </a:p>
                  </a:txBody>
                  <a:tcPr anchor="ctr"/>
                </a:tc>
                <a:tc>
                  <a:txBody>
                    <a:bodyPr/>
                    <a:lstStyle/>
                    <a:p>
                      <a:pPr algn="ctr"/>
                      <a:r>
                        <a:rPr lang="hr-HR" sz="1600" b="1" dirty="0">
                          <a:solidFill>
                            <a:schemeClr val="accent2"/>
                          </a:solidFill>
                          <a:latin typeface="Arial Black" panose="020B0A04020102020204" pitchFamily="34" charset="0"/>
                        </a:rPr>
                        <a:t>4,8</a:t>
                      </a:r>
                    </a:p>
                    <a:p>
                      <a:pPr algn="ctr"/>
                      <a:r>
                        <a:rPr lang="hr-HR" sz="1600" b="1" dirty="0">
                          <a:solidFill>
                            <a:schemeClr val="accent2"/>
                          </a:solidFill>
                          <a:latin typeface="Arial Black" panose="020B0A04020102020204" pitchFamily="34" charset="0"/>
                        </a:rPr>
                        <a:t>n=19</a:t>
                      </a:r>
                    </a:p>
                  </a:txBody>
                  <a:tcPr anchor="ctr"/>
                </a:tc>
                <a:tc>
                  <a:txBody>
                    <a:bodyPr/>
                    <a:lstStyle/>
                    <a:p>
                      <a:pPr algn="ctr"/>
                      <a:r>
                        <a:rPr lang="hr-HR" sz="1600" b="1" dirty="0">
                          <a:solidFill>
                            <a:srgbClr val="008000"/>
                          </a:solidFill>
                          <a:latin typeface="Arial Black" panose="020B0A04020102020204" pitchFamily="34" charset="0"/>
                        </a:rPr>
                        <a:t>4,6</a:t>
                      </a:r>
                    </a:p>
                    <a:p>
                      <a:pPr algn="ctr"/>
                      <a:r>
                        <a:rPr lang="hr-HR" sz="1600" b="1" dirty="0">
                          <a:solidFill>
                            <a:srgbClr val="008000"/>
                          </a:solidFill>
                          <a:latin typeface="Arial Black" panose="020B0A04020102020204" pitchFamily="34" charset="0"/>
                        </a:rPr>
                        <a:t>n=91</a:t>
                      </a:r>
                    </a:p>
                  </a:txBody>
                  <a:tcPr anchor="ctr"/>
                </a:tc>
                <a:extLst>
                  <a:ext uri="{0D108BD9-81ED-4DB2-BD59-A6C34878D82A}">
                    <a16:rowId xmlns:a16="http://schemas.microsoft.com/office/drawing/2014/main" val="10002"/>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Lectures take place on time and regularly</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5 </a:t>
                      </a:r>
                    </a:p>
                    <a:p>
                      <a:pPr algn="ctr"/>
                      <a:r>
                        <a:rPr lang="hr-HR" sz="1600" b="1" dirty="0">
                          <a:solidFill>
                            <a:srgbClr val="0070C0"/>
                          </a:solidFill>
                          <a:latin typeface="Arial Black" panose="020B0A04020102020204" pitchFamily="34" charset="0"/>
                          <a:cs typeface="Arial" panose="020B0604020202020204" pitchFamily="34" charset="0"/>
                        </a:rPr>
                        <a:t>n=11</a:t>
                      </a:r>
                    </a:p>
                  </a:txBody>
                  <a:tcPr anchor="ctr"/>
                </a:tc>
                <a:tc>
                  <a:txBody>
                    <a:bodyPr/>
                    <a:lstStyle/>
                    <a:p>
                      <a:pPr algn="ctr"/>
                      <a:r>
                        <a:rPr lang="hr-HR" sz="1600" b="1" dirty="0">
                          <a:solidFill>
                            <a:schemeClr val="accent2"/>
                          </a:solidFill>
                          <a:latin typeface="Arial Black" panose="020B0A04020102020204" pitchFamily="34" charset="0"/>
                        </a:rPr>
                        <a:t>4,9</a:t>
                      </a:r>
                    </a:p>
                    <a:p>
                      <a:pPr algn="ctr"/>
                      <a:r>
                        <a:rPr lang="hr-HR" sz="1600" b="1" dirty="0">
                          <a:solidFill>
                            <a:schemeClr val="accent2"/>
                          </a:solidFill>
                          <a:latin typeface="Arial Black" panose="020B0A04020102020204" pitchFamily="34" charset="0"/>
                        </a:rPr>
                        <a:t>n=19</a:t>
                      </a:r>
                    </a:p>
                  </a:txBody>
                  <a:tcPr anchor="ctr"/>
                </a:tc>
                <a:tc>
                  <a:txBody>
                    <a:bodyPr/>
                    <a:lstStyle/>
                    <a:p>
                      <a:pPr algn="ctr"/>
                      <a:r>
                        <a:rPr lang="hr-HR" sz="1600" b="1" dirty="0">
                          <a:solidFill>
                            <a:srgbClr val="008000"/>
                          </a:solidFill>
                          <a:latin typeface="Arial Black" panose="020B0A04020102020204" pitchFamily="34" charset="0"/>
                        </a:rPr>
                        <a:t>4,9</a:t>
                      </a:r>
                    </a:p>
                    <a:p>
                      <a:pPr algn="ctr"/>
                      <a:r>
                        <a:rPr lang="hr-HR" sz="16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3"/>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presents the course contents in an understandable way</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4,6 </a:t>
                      </a:r>
                    </a:p>
                    <a:p>
                      <a:pPr algn="ctr"/>
                      <a:r>
                        <a:rPr lang="hr-HR" sz="1600" b="1" dirty="0">
                          <a:solidFill>
                            <a:srgbClr val="0070C0"/>
                          </a:solidFill>
                          <a:latin typeface="Arial Black" panose="020B0A04020102020204" pitchFamily="34" charset="0"/>
                          <a:cs typeface="Arial" panose="020B0604020202020204" pitchFamily="34" charset="0"/>
                        </a:rPr>
                        <a:t>n=11</a:t>
                      </a:r>
                    </a:p>
                  </a:txBody>
                  <a:tcPr anchor="ctr"/>
                </a:tc>
                <a:tc>
                  <a:txBody>
                    <a:bodyPr/>
                    <a:lstStyle/>
                    <a:p>
                      <a:pPr algn="ctr"/>
                      <a:r>
                        <a:rPr lang="hr-HR" sz="1600" b="1" dirty="0">
                          <a:solidFill>
                            <a:schemeClr val="accent2"/>
                          </a:solidFill>
                          <a:latin typeface="Arial Black" panose="020B0A04020102020204" pitchFamily="34" charset="0"/>
                        </a:rPr>
                        <a:t>5</a:t>
                      </a:r>
                    </a:p>
                    <a:p>
                      <a:pPr algn="ctr"/>
                      <a:r>
                        <a:rPr lang="hr-HR" sz="1600" b="1" dirty="0">
                          <a:solidFill>
                            <a:schemeClr val="accent2"/>
                          </a:solidFill>
                          <a:latin typeface="Arial Black" panose="020B0A04020102020204" pitchFamily="34" charset="0"/>
                        </a:rPr>
                        <a:t>n=19</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4"/>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Teaching is preformed in accordance with the syllabus</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4,9 </a:t>
                      </a:r>
                    </a:p>
                    <a:p>
                      <a:pPr algn="ctr"/>
                      <a:r>
                        <a:rPr lang="hr-HR" sz="1600" b="1" dirty="0">
                          <a:solidFill>
                            <a:srgbClr val="0070C0"/>
                          </a:solidFill>
                          <a:latin typeface="Arial Black" panose="020B0A04020102020204" pitchFamily="34" charset="0"/>
                          <a:cs typeface="Arial" panose="020B0604020202020204" pitchFamily="34" charset="0"/>
                        </a:rPr>
                        <a:t>n=11</a:t>
                      </a:r>
                    </a:p>
                  </a:txBody>
                  <a:tcPr anchor="ctr"/>
                </a:tc>
                <a:tc>
                  <a:txBody>
                    <a:bodyPr/>
                    <a:lstStyle/>
                    <a:p>
                      <a:pPr algn="ctr"/>
                      <a:r>
                        <a:rPr lang="hr-HR" sz="1600" b="1" dirty="0">
                          <a:solidFill>
                            <a:schemeClr val="accent2"/>
                          </a:solidFill>
                          <a:latin typeface="Arial Black" panose="020B0A04020102020204" pitchFamily="34" charset="0"/>
                        </a:rPr>
                        <a:t>4,8</a:t>
                      </a:r>
                    </a:p>
                    <a:p>
                      <a:pPr algn="ctr"/>
                      <a:r>
                        <a:rPr lang="hr-HR" sz="1600" b="1" dirty="0">
                          <a:solidFill>
                            <a:schemeClr val="accent2"/>
                          </a:solidFill>
                          <a:latin typeface="Arial Black" panose="020B0A04020102020204" pitchFamily="34" charset="0"/>
                        </a:rPr>
                        <a:t>n=18</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5"/>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Teaching materials are user friendly and understandable</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4,9 </a:t>
                      </a:r>
                    </a:p>
                    <a:p>
                      <a:pPr algn="ctr"/>
                      <a:r>
                        <a:rPr lang="hr-HR" sz="1600" b="1" dirty="0">
                          <a:solidFill>
                            <a:srgbClr val="0070C0"/>
                          </a:solidFill>
                          <a:latin typeface="Arial Black" panose="020B0A04020102020204" pitchFamily="34" charset="0"/>
                          <a:cs typeface="Arial" panose="020B0604020202020204" pitchFamily="34" charset="0"/>
                        </a:rPr>
                        <a:t>n=10</a:t>
                      </a:r>
                    </a:p>
                  </a:txBody>
                  <a:tcPr anchor="ctr"/>
                </a:tc>
                <a:tc>
                  <a:txBody>
                    <a:bodyPr/>
                    <a:lstStyle/>
                    <a:p>
                      <a:pPr algn="ctr"/>
                      <a:r>
                        <a:rPr lang="hr-HR" sz="1600" b="1" dirty="0">
                          <a:solidFill>
                            <a:schemeClr val="accent2"/>
                          </a:solidFill>
                          <a:latin typeface="Arial Black" panose="020B0A04020102020204" pitchFamily="34" charset="0"/>
                        </a:rPr>
                        <a:t>4,9</a:t>
                      </a:r>
                    </a:p>
                    <a:p>
                      <a:pPr algn="ctr"/>
                      <a:r>
                        <a:rPr lang="hr-HR" sz="1600" b="1" dirty="0">
                          <a:solidFill>
                            <a:schemeClr val="accent2"/>
                          </a:solidFill>
                          <a:latin typeface="Arial Black" panose="020B0A04020102020204" pitchFamily="34" charset="0"/>
                        </a:rPr>
                        <a:t>n=20</a:t>
                      </a:r>
                    </a:p>
                  </a:txBody>
                  <a:tcPr anchor="ctr"/>
                </a:tc>
                <a:tc>
                  <a:txBody>
                    <a:bodyPr/>
                    <a:lstStyle/>
                    <a:p>
                      <a:pPr algn="ctr"/>
                      <a:r>
                        <a:rPr lang="hr-HR" sz="1600" b="1" dirty="0">
                          <a:solidFill>
                            <a:srgbClr val="008000"/>
                          </a:solidFill>
                          <a:latin typeface="Arial Black" panose="020B0A04020102020204" pitchFamily="34" charset="0"/>
                        </a:rPr>
                        <a:t>4,6</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6"/>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puts effort into quality teaching</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4,8 </a:t>
                      </a:r>
                    </a:p>
                    <a:p>
                      <a:pPr algn="ctr"/>
                      <a:r>
                        <a:rPr lang="hr-HR" sz="1600" b="1" dirty="0">
                          <a:solidFill>
                            <a:srgbClr val="0070C0"/>
                          </a:solidFill>
                          <a:latin typeface="Arial Black" panose="020B0A04020102020204" pitchFamily="34" charset="0"/>
                          <a:cs typeface="Arial" panose="020B0604020202020204" pitchFamily="34" charset="0"/>
                        </a:rPr>
                        <a:t>n=11</a:t>
                      </a:r>
                    </a:p>
                  </a:txBody>
                  <a:tcPr anchor="ctr"/>
                </a:tc>
                <a:tc>
                  <a:txBody>
                    <a:bodyPr/>
                    <a:lstStyle/>
                    <a:p>
                      <a:pPr algn="ctr"/>
                      <a:r>
                        <a:rPr lang="hr-HR" sz="1600" b="1" dirty="0">
                          <a:solidFill>
                            <a:schemeClr val="accent2"/>
                          </a:solidFill>
                          <a:latin typeface="Arial Black" panose="020B0A04020102020204" pitchFamily="34" charset="0"/>
                        </a:rPr>
                        <a:t>4,9</a:t>
                      </a:r>
                    </a:p>
                    <a:p>
                      <a:pPr algn="ctr"/>
                      <a:r>
                        <a:rPr lang="hr-HR" sz="1600" b="1" dirty="0">
                          <a:solidFill>
                            <a:schemeClr val="accent2"/>
                          </a:solidFill>
                          <a:latin typeface="Arial Black" panose="020B0A04020102020204" pitchFamily="34" charset="0"/>
                        </a:rPr>
                        <a:t>n=19</a:t>
                      </a:r>
                    </a:p>
                  </a:txBody>
                  <a:tcPr anchor="ctr"/>
                </a:tc>
                <a:tc>
                  <a:txBody>
                    <a:bodyPr/>
                    <a:lstStyle/>
                    <a:p>
                      <a:pPr algn="ctr"/>
                      <a:r>
                        <a:rPr lang="hr-HR" sz="1600" b="1" dirty="0">
                          <a:solidFill>
                            <a:srgbClr val="008000"/>
                          </a:solidFill>
                          <a:latin typeface="Arial Black" panose="020B0A04020102020204" pitchFamily="34" charset="0"/>
                        </a:rPr>
                        <a:t>4,8</a:t>
                      </a:r>
                    </a:p>
                    <a:p>
                      <a:pPr algn="ctr"/>
                      <a:r>
                        <a:rPr lang="hr-HR" sz="16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7"/>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encourages student activity during lessons</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5 </a:t>
                      </a:r>
                    </a:p>
                    <a:p>
                      <a:pPr algn="ctr"/>
                      <a:r>
                        <a:rPr lang="hr-HR" sz="1600" b="1" dirty="0">
                          <a:solidFill>
                            <a:srgbClr val="0070C0"/>
                          </a:solidFill>
                          <a:latin typeface="Arial Black" panose="020B0A04020102020204" pitchFamily="34" charset="0"/>
                          <a:cs typeface="Arial" panose="020B0604020202020204" pitchFamily="34" charset="0"/>
                        </a:rPr>
                        <a:t>n=11</a:t>
                      </a:r>
                    </a:p>
                  </a:txBody>
                  <a:tcPr anchor="ctr"/>
                </a:tc>
                <a:tc>
                  <a:txBody>
                    <a:bodyPr/>
                    <a:lstStyle/>
                    <a:p>
                      <a:pPr algn="ctr"/>
                      <a:r>
                        <a:rPr lang="hr-HR" sz="1600" b="1" dirty="0">
                          <a:solidFill>
                            <a:schemeClr val="accent2"/>
                          </a:solidFill>
                          <a:latin typeface="Arial Black" panose="020B0A04020102020204" pitchFamily="34" charset="0"/>
                        </a:rPr>
                        <a:t>4,7</a:t>
                      </a:r>
                    </a:p>
                    <a:p>
                      <a:pPr algn="ctr"/>
                      <a:r>
                        <a:rPr lang="hr-HR" sz="1600" b="1" dirty="0">
                          <a:solidFill>
                            <a:schemeClr val="accent2"/>
                          </a:solidFill>
                          <a:latin typeface="Arial Black" panose="020B0A04020102020204" pitchFamily="34" charset="0"/>
                        </a:rPr>
                        <a:t>n=19</a:t>
                      </a:r>
                    </a:p>
                  </a:txBody>
                  <a:tcPr anchor="ctr"/>
                </a:tc>
                <a:tc>
                  <a:txBody>
                    <a:bodyPr/>
                    <a:lstStyle/>
                    <a:p>
                      <a:pPr algn="ctr"/>
                      <a:r>
                        <a:rPr lang="hr-HR" sz="1600" b="1" dirty="0">
                          <a:solidFill>
                            <a:srgbClr val="008000"/>
                          </a:solidFill>
                          <a:latin typeface="Arial Black" panose="020B0A04020102020204" pitchFamily="34" charset="0"/>
                        </a:rPr>
                        <a:t>4,6</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8"/>
                  </a:ext>
                </a:extLst>
              </a:tr>
              <a:tr h="653529">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has established fair</a:t>
                      </a:r>
                    </a:p>
                    <a:p>
                      <a:pPr algn="l"/>
                      <a:r>
                        <a:rPr lang="en-US" sz="1400" b="1" dirty="0">
                          <a:solidFill>
                            <a:schemeClr val="tx1"/>
                          </a:solidFill>
                          <a:latin typeface="Arial" panose="020B0604020202020204" pitchFamily="34" charset="0"/>
                          <a:cs typeface="Arial" panose="020B0604020202020204" pitchFamily="34" charset="0"/>
                        </a:rPr>
                        <a:t>communication with students</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4,9 </a:t>
                      </a:r>
                    </a:p>
                    <a:p>
                      <a:pPr algn="ctr"/>
                      <a:r>
                        <a:rPr lang="hr-HR" sz="1600" b="1" dirty="0">
                          <a:solidFill>
                            <a:srgbClr val="0070C0"/>
                          </a:solidFill>
                          <a:latin typeface="Arial Black" panose="020B0A04020102020204" pitchFamily="34" charset="0"/>
                          <a:cs typeface="Arial" panose="020B0604020202020204" pitchFamily="34" charset="0"/>
                        </a:rPr>
                        <a:t>n=11</a:t>
                      </a:r>
                    </a:p>
                  </a:txBody>
                  <a:tcPr anchor="ctr"/>
                </a:tc>
                <a:tc>
                  <a:txBody>
                    <a:bodyPr/>
                    <a:lstStyle/>
                    <a:p>
                      <a:pPr algn="ctr"/>
                      <a:r>
                        <a:rPr lang="hr-HR" sz="1600" b="1" dirty="0">
                          <a:solidFill>
                            <a:schemeClr val="accent2"/>
                          </a:solidFill>
                          <a:latin typeface="Arial Black" panose="020B0A04020102020204" pitchFamily="34" charset="0"/>
                        </a:rPr>
                        <a:t>5</a:t>
                      </a:r>
                    </a:p>
                    <a:p>
                      <a:pPr algn="ctr"/>
                      <a:r>
                        <a:rPr lang="hr-HR" sz="1600" b="1" dirty="0">
                          <a:solidFill>
                            <a:schemeClr val="accent2"/>
                          </a:solidFill>
                          <a:latin typeface="Arial Black" panose="020B0A04020102020204" pitchFamily="34" charset="0"/>
                        </a:rPr>
                        <a:t>n=19</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607355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92001897"/>
              </p:ext>
            </p:extLst>
          </p:nvPr>
        </p:nvGraphicFramePr>
        <p:xfrm>
          <a:off x="10106" y="1484784"/>
          <a:ext cx="9123788" cy="3545616"/>
        </p:xfrm>
        <a:graphic>
          <a:graphicData uri="http://schemas.openxmlformats.org/drawingml/2006/table">
            <a:tbl>
              <a:tblPr firstRow="1" bandRow="1">
                <a:tableStyleId>{00A15C55-8517-42AA-B614-E9B94910E393}</a:tableStyleId>
              </a:tblPr>
              <a:tblGrid>
                <a:gridCol w="4983838">
                  <a:extLst>
                    <a:ext uri="{9D8B030D-6E8A-4147-A177-3AD203B41FA5}">
                      <a16:colId xmlns:a16="http://schemas.microsoft.com/office/drawing/2014/main" val="20000"/>
                    </a:ext>
                  </a:extLst>
                </a:gridCol>
                <a:gridCol w="4139950">
                  <a:extLst>
                    <a:ext uri="{9D8B030D-6E8A-4147-A177-3AD203B41FA5}">
                      <a16:colId xmlns:a16="http://schemas.microsoft.com/office/drawing/2014/main" val="508042112"/>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800" b="1" i="0" u="none" strike="noStrike" baseline="0" dirty="0">
                          <a:latin typeface="ArialMT-Identity-H"/>
                        </a:rPr>
                        <a:t>(</a:t>
                      </a:r>
                      <a:r>
                        <a:rPr lang="hr-HR" sz="1800" b="1" i="0" u="none" strike="noStrike" baseline="0" dirty="0">
                          <a:latin typeface="ArialMT-Identity-H"/>
                          <a:cs typeface="Arial" panose="020B0604020202020204" pitchFamily="34" charset="0"/>
                        </a:rPr>
                        <a:t>UNIST 2020./2021. ljetni semestar)</a:t>
                      </a:r>
                      <a:endParaRPr lang="hr-HR" sz="1800" b="1" dirty="0">
                        <a:latin typeface="Arial" panose="020B0604020202020204" pitchFamily="34" charset="0"/>
                        <a:cs typeface="Arial" panose="020B0604020202020204" pitchFamily="34" charset="0"/>
                      </a:endParaRPr>
                    </a:p>
                  </a:txBody>
                  <a:tcPr anchor="ctr"/>
                </a:tc>
                <a:tc>
                  <a:txBody>
                    <a:bodyPr/>
                    <a:lstStyle/>
                    <a:p>
                      <a:pPr algn="ctr"/>
                      <a:r>
                        <a:rPr lang="hr-HR" sz="1400" b="1" dirty="0">
                          <a:latin typeface="Arial" panose="020B0604020202020204" pitchFamily="34" charset="0"/>
                          <a:cs typeface="Arial" panose="020B0604020202020204" pitchFamily="34" charset="0"/>
                        </a:rPr>
                        <a:t>Globalni indeks</a:t>
                      </a:r>
                    </a:p>
                    <a:p>
                      <a:pPr algn="ctr"/>
                      <a:r>
                        <a:rPr lang="hr-HR" sz="1400" b="1" dirty="0">
                          <a:latin typeface="Arial" panose="020B0604020202020204" pitchFamily="34" charset="0"/>
                          <a:cs typeface="Arial" panose="020B0604020202020204" pitchFamily="34" charset="0"/>
                        </a:rPr>
                        <a:t>n = broj odgovora</a:t>
                      </a: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2400" b="1" u="sng" dirty="0">
                          <a:solidFill>
                            <a:schemeClr val="accent2"/>
                          </a:solidFill>
                          <a:latin typeface="Arial Black" panose="020B0A04020102020204" pitchFamily="34" charset="0"/>
                        </a:rPr>
                        <a:t>UNIST 2020./2021.</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rgbClr val="C00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n=12872</a:t>
                      </a:r>
                      <a:endParaRPr lang="hr-HR" sz="1800"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rgbClr val="C00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n=12962</a:t>
                      </a:r>
                      <a:endParaRPr lang="hr-HR" sz="1800"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rgbClr val="C00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n=12950</a:t>
                      </a:r>
                      <a:endParaRPr lang="hr-HR" sz="1800"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rgbClr val="C00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n=12918</a:t>
                      </a:r>
                      <a:endParaRPr lang="hr-HR" sz="1800" b="1" dirty="0">
                        <a:solidFill>
                          <a:srgbClr val="C00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102030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62141871"/>
              </p:ext>
            </p:extLst>
          </p:nvPr>
        </p:nvGraphicFramePr>
        <p:xfrm>
          <a:off x="10106" y="1484784"/>
          <a:ext cx="9123788" cy="3718560"/>
        </p:xfrm>
        <a:graphic>
          <a:graphicData uri="http://schemas.openxmlformats.org/drawingml/2006/table">
            <a:tbl>
              <a:tblPr firstRow="1" bandRow="1">
                <a:tableStyleId>{00A15C55-8517-42AA-B614-E9B94910E393}</a:tableStyleId>
              </a:tblPr>
              <a:tblGrid>
                <a:gridCol w="4983838">
                  <a:extLst>
                    <a:ext uri="{9D8B030D-6E8A-4147-A177-3AD203B41FA5}">
                      <a16:colId xmlns:a16="http://schemas.microsoft.com/office/drawing/2014/main" val="20000"/>
                    </a:ext>
                  </a:extLst>
                </a:gridCol>
                <a:gridCol w="2069975">
                  <a:extLst>
                    <a:ext uri="{9D8B030D-6E8A-4147-A177-3AD203B41FA5}">
                      <a16:colId xmlns:a16="http://schemas.microsoft.com/office/drawing/2014/main" val="508042112"/>
                    </a:ext>
                  </a:extLst>
                </a:gridCol>
                <a:gridCol w="2069975">
                  <a:extLst>
                    <a:ext uri="{9D8B030D-6E8A-4147-A177-3AD203B41FA5}">
                      <a16:colId xmlns:a16="http://schemas.microsoft.com/office/drawing/2014/main" val="3012988780"/>
                    </a:ext>
                  </a:extLst>
                </a:gridCol>
              </a:tblGrid>
              <a:tr h="342861">
                <a:tc rowSpan="2">
                  <a:txBody>
                    <a:bodyPr/>
                    <a:lstStyle/>
                    <a:p>
                      <a:pPr algn="l"/>
                      <a:r>
                        <a:rPr lang="en-US" sz="1200" b="1" dirty="0">
                          <a:latin typeface="Arial" panose="020B0604020202020204" pitchFamily="34" charset="0"/>
                          <a:cs typeface="Arial" panose="020B0604020202020204" pitchFamily="34" charset="0"/>
                        </a:rPr>
                        <a:t>Questions about the quality of remote teaching</a:t>
                      </a:r>
                      <a:endParaRPr lang="hr-HR" sz="1200" b="1" dirty="0">
                        <a:latin typeface="Arial" panose="020B0604020202020204" pitchFamily="34" charset="0"/>
                        <a:cs typeface="Arial" panose="020B0604020202020204" pitchFamily="34" charset="0"/>
                      </a:endParaRPr>
                    </a:p>
                    <a:p>
                      <a:pPr algn="l"/>
                      <a:r>
                        <a:rPr lang="hr-HR" sz="1800" b="1" i="0" u="none" strike="noStrike" baseline="0" dirty="0">
                          <a:latin typeface="ArialMT-Identity-H"/>
                        </a:rPr>
                        <a:t>(KI</a:t>
                      </a:r>
                      <a:r>
                        <a:rPr lang="hr-HR" sz="1800" b="1" i="0" u="none" strike="noStrike" baseline="0" dirty="0">
                          <a:latin typeface="ArialMT-Identity-H"/>
                          <a:cs typeface="Arial" panose="020B0604020202020204" pitchFamily="34" charset="0"/>
                        </a:rPr>
                        <a:t>F &amp; UNIST 2020./2021. ljetni semestar)</a:t>
                      </a:r>
                      <a:endParaRPr lang="hr-HR" sz="1800" b="1" dirty="0">
                        <a:latin typeface="Arial" panose="020B0604020202020204" pitchFamily="34" charset="0"/>
                        <a:cs typeface="Arial" panose="020B0604020202020204" pitchFamily="34" charset="0"/>
                      </a:endParaRPr>
                    </a:p>
                  </a:txBody>
                  <a:tcPr anchor="ctr"/>
                </a:tc>
                <a:tc gridSpan="2">
                  <a:txBody>
                    <a:bodyPr/>
                    <a:lstStyle/>
                    <a:p>
                      <a:pPr algn="ctr"/>
                      <a:r>
                        <a:rPr lang="hr-HR" sz="1400" b="1" dirty="0">
                          <a:latin typeface="Arial" panose="020B0604020202020204" pitchFamily="34" charset="0"/>
                          <a:cs typeface="Arial" panose="020B0604020202020204" pitchFamily="34" charset="0"/>
                        </a:rPr>
                        <a:t>Globalni indeks</a:t>
                      </a:r>
                    </a:p>
                    <a:p>
                      <a:pPr algn="ctr"/>
                      <a:r>
                        <a:rPr lang="hr-HR" sz="14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600" b="1" dirty="0">
                          <a:solidFill>
                            <a:schemeClr val="accent2"/>
                          </a:solidFill>
                          <a:latin typeface="Arial Black" panose="020B0A04020102020204" pitchFamily="34" charset="0"/>
                        </a:rPr>
                        <a:t>KIF 20./21.-2.</a:t>
                      </a:r>
                    </a:p>
                  </a:txBody>
                  <a:tcPr anchor="ctr"/>
                </a:tc>
                <a:tc>
                  <a:txBody>
                    <a:bodyPr/>
                    <a:lstStyle/>
                    <a:p>
                      <a:pPr algn="ctr"/>
                      <a:r>
                        <a:rPr lang="hr-HR" sz="1800" b="1" u="none" dirty="0">
                          <a:solidFill>
                            <a:srgbClr val="008000"/>
                          </a:solidFill>
                          <a:latin typeface="Arial Black" panose="020B0A04020102020204" pitchFamily="34" charset="0"/>
                        </a:rPr>
                        <a:t>UNIST 2020./2021.-2</a:t>
                      </a:r>
                    </a:p>
                  </a:txBody>
                  <a:tcPr anchor="ctr"/>
                </a:tc>
                <a:extLst>
                  <a:ext uri="{0D108BD9-81ED-4DB2-BD59-A6C34878D82A}">
                    <a16:rowId xmlns:a16="http://schemas.microsoft.com/office/drawing/2014/main" val="10000"/>
                  </a:ext>
                </a:extLst>
              </a:tr>
              <a:tr h="630163">
                <a:tc>
                  <a:txBody>
                    <a:bodyPr/>
                    <a:lstStyle/>
                    <a:p>
                      <a:pPr algn="l"/>
                      <a:r>
                        <a:rPr lang="en-US" sz="1400" b="1" dirty="0">
                          <a:solidFill>
                            <a:schemeClr val="tx1"/>
                          </a:solidFill>
                          <a:latin typeface="Arial" panose="020B0604020202020204" pitchFamily="34" charset="0"/>
                          <a:cs typeface="Arial" panose="020B0604020202020204" pitchFamily="34" charset="0"/>
                        </a:rPr>
                        <a:t>The teacher/associate was available to the students</a:t>
                      </a:r>
                      <a:endParaRPr lang="hr-HR"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 </a:t>
                      </a:r>
                    </a:p>
                    <a:p>
                      <a:pPr algn="ctr"/>
                      <a:r>
                        <a:rPr lang="hr-HR" sz="1800" b="1" dirty="0">
                          <a:solidFill>
                            <a:schemeClr val="accent2"/>
                          </a:solidFill>
                          <a:latin typeface="Arial Black" panose="020B0A04020102020204" pitchFamily="34" charset="0"/>
                        </a:rPr>
                        <a:t>n=19</a:t>
                      </a:r>
                    </a:p>
                  </a:txBody>
                  <a:tcPr anchor="ctr"/>
                </a:tc>
                <a:tc>
                  <a:txBody>
                    <a:bodyPr/>
                    <a:lstStyle/>
                    <a:p>
                      <a:pPr algn="ctr"/>
                      <a:r>
                        <a:rPr lang="hr-HR" sz="1800" b="1" dirty="0">
                          <a:solidFill>
                            <a:srgbClr val="008000"/>
                          </a:solidFill>
                          <a:latin typeface="Arial Black" panose="020B0A04020102020204" pitchFamily="34" charset="0"/>
                        </a:rPr>
                        <a:t>4,8 </a:t>
                      </a:r>
                    </a:p>
                    <a:p>
                      <a:pPr algn="ctr"/>
                      <a:r>
                        <a:rPr lang="hr-HR" sz="18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1"/>
                  </a:ext>
                </a:extLst>
              </a:tr>
              <a:tr h="627803">
                <a:tc>
                  <a:txBody>
                    <a:bodyPr/>
                    <a:lstStyle/>
                    <a:p>
                      <a:pPr algn="l"/>
                      <a:r>
                        <a:rPr lang="en-US" sz="1400" b="1" dirty="0">
                          <a:latin typeface="Arial" panose="020B0604020202020204" pitchFamily="34" charset="0"/>
                          <a:cs typeface="Arial" panose="020B0604020202020204" pitchFamily="34" charset="0"/>
                        </a:rPr>
                        <a:t>The available materials were understandable</a:t>
                      </a:r>
                    </a:p>
                    <a:p>
                      <a:pPr algn="l"/>
                      <a:r>
                        <a:rPr lang="en-US" sz="1400" b="1" dirty="0">
                          <a:latin typeface="Arial" panose="020B0604020202020204" pitchFamily="34" charset="0"/>
                          <a:cs typeface="Arial" panose="020B0604020202020204" pitchFamily="34" charset="0"/>
                        </a:rPr>
                        <a:t>enough to learn</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5 </a:t>
                      </a:r>
                    </a:p>
                    <a:p>
                      <a:pPr algn="ctr"/>
                      <a:r>
                        <a:rPr lang="hr-HR" sz="1800" b="1" dirty="0">
                          <a:solidFill>
                            <a:schemeClr val="accent2"/>
                          </a:solidFill>
                          <a:latin typeface="Arial Black" panose="020B0A04020102020204" pitchFamily="34" charset="0"/>
                        </a:rPr>
                        <a:t>n=19</a:t>
                      </a:r>
                    </a:p>
                  </a:txBody>
                  <a:tcPr anchor="ctr"/>
                </a:tc>
                <a:tc>
                  <a:txBody>
                    <a:bodyPr/>
                    <a:lstStyle/>
                    <a:p>
                      <a:pPr algn="ctr"/>
                      <a:r>
                        <a:rPr lang="hr-HR" sz="1800" b="1" dirty="0">
                          <a:solidFill>
                            <a:srgbClr val="008000"/>
                          </a:solidFill>
                          <a:latin typeface="Arial Black" panose="020B0A04020102020204" pitchFamily="34" charset="0"/>
                        </a:rPr>
                        <a:t>4,7 </a:t>
                      </a:r>
                    </a:p>
                    <a:p>
                      <a:pPr algn="ctr"/>
                      <a:r>
                        <a:rPr lang="hr-HR" sz="18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2"/>
                  </a:ext>
                </a:extLst>
              </a:tr>
              <a:tr h="613955">
                <a:tc>
                  <a:txBody>
                    <a:bodyPr/>
                    <a:lstStyle/>
                    <a:p>
                      <a:pPr algn="l"/>
                      <a:r>
                        <a:rPr lang="en-US" sz="1400" b="1" noProof="0" dirty="0">
                          <a:solidFill>
                            <a:schemeClr val="tx1"/>
                          </a:solidFill>
                          <a:latin typeface="Arial" panose="020B0604020202020204" pitchFamily="34" charset="0"/>
                          <a:cs typeface="Arial" panose="020B0604020202020204" pitchFamily="34" charset="0"/>
                        </a:rPr>
                        <a:t>The teacher/associate tried to adapt the materials for</a:t>
                      </a:r>
                    </a:p>
                    <a:p>
                      <a:pPr algn="l"/>
                      <a:r>
                        <a:rPr lang="en-US" sz="1400" b="1" noProof="0" dirty="0">
                          <a:solidFill>
                            <a:schemeClr val="tx1"/>
                          </a:solidFill>
                          <a:latin typeface="Arial" panose="020B0604020202020204" pitchFamily="34" charset="0"/>
                          <a:cs typeface="Arial" panose="020B0604020202020204" pitchFamily="34" charset="0"/>
                        </a:rPr>
                        <a:t>remote teaching as well as possible</a:t>
                      </a:r>
                      <a:endParaRPr lang="hr-HR" sz="1400" b="1" noProof="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5</a:t>
                      </a:r>
                    </a:p>
                    <a:p>
                      <a:pPr algn="ctr"/>
                      <a:r>
                        <a:rPr lang="hr-HR" sz="1800" b="1" dirty="0">
                          <a:solidFill>
                            <a:schemeClr val="accent2"/>
                          </a:solidFill>
                          <a:latin typeface="Arial Black" panose="020B0A04020102020204" pitchFamily="34" charset="0"/>
                        </a:rPr>
                        <a:t>n=20</a:t>
                      </a:r>
                    </a:p>
                  </a:txBody>
                  <a:tcPr anchor="ctr"/>
                </a:tc>
                <a:tc>
                  <a:txBody>
                    <a:bodyPr/>
                    <a:lstStyle/>
                    <a:p>
                      <a:pPr algn="ctr"/>
                      <a:r>
                        <a:rPr lang="hr-HR" sz="1800" b="1" dirty="0">
                          <a:solidFill>
                            <a:srgbClr val="008000"/>
                          </a:solidFill>
                          <a:latin typeface="Arial Black" panose="020B0A04020102020204" pitchFamily="34" charset="0"/>
                        </a:rPr>
                        <a:t>4,7 </a:t>
                      </a:r>
                    </a:p>
                    <a:p>
                      <a:pPr algn="ctr"/>
                      <a:r>
                        <a:rPr lang="hr-HR" sz="18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3"/>
                  </a:ext>
                </a:extLst>
              </a:tr>
              <a:tr h="627803">
                <a:tc>
                  <a:txBody>
                    <a:bodyPr/>
                    <a:lstStyle/>
                    <a:p>
                      <a:pPr algn="l"/>
                      <a:r>
                        <a:rPr lang="en-US" sz="1400" b="1" dirty="0">
                          <a:solidFill>
                            <a:schemeClr val="tx1"/>
                          </a:solidFill>
                          <a:latin typeface="Arial" panose="020B0604020202020204" pitchFamily="34" charset="0"/>
                          <a:cs typeface="Arial" panose="020B0604020202020204" pitchFamily="34" charset="0"/>
                        </a:rPr>
                        <a:t>Remote teaching took place in real time</a:t>
                      </a:r>
                      <a:endParaRPr lang="hr-HR"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5</a:t>
                      </a:r>
                    </a:p>
                    <a:p>
                      <a:pPr algn="ctr"/>
                      <a:r>
                        <a:rPr lang="hr-HR" sz="1800" b="1" dirty="0">
                          <a:solidFill>
                            <a:schemeClr val="accent2"/>
                          </a:solidFill>
                          <a:latin typeface="Arial Black" panose="020B0A04020102020204" pitchFamily="34" charset="0"/>
                        </a:rPr>
                        <a:t>n=19</a:t>
                      </a:r>
                    </a:p>
                  </a:txBody>
                  <a:tcPr anchor="ctr"/>
                </a:tc>
                <a:tc>
                  <a:txBody>
                    <a:bodyPr/>
                    <a:lstStyle/>
                    <a:p>
                      <a:pPr algn="ctr"/>
                      <a:r>
                        <a:rPr lang="hr-HR" sz="1800" b="1" dirty="0">
                          <a:solidFill>
                            <a:srgbClr val="008000"/>
                          </a:solidFill>
                          <a:latin typeface="Arial Black" panose="020B0A04020102020204" pitchFamily="34" charset="0"/>
                        </a:rPr>
                        <a:t>4,9 </a:t>
                      </a:r>
                    </a:p>
                    <a:p>
                      <a:pPr algn="ctr"/>
                      <a:r>
                        <a:rPr lang="hr-HR" sz="1800" b="1" dirty="0">
                          <a:solidFill>
                            <a:srgbClr val="008000"/>
                          </a:solidFill>
                          <a:latin typeface="Arial Black" panose="020B0A04020102020204" pitchFamily="34" charset="0"/>
                        </a:rPr>
                        <a:t>n=89</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102856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20210" y="44625"/>
          <a:ext cx="9123788" cy="6915945"/>
        </p:xfrm>
        <a:graphic>
          <a:graphicData uri="http://schemas.openxmlformats.org/drawingml/2006/table">
            <a:tbl>
              <a:tblPr firstRow="1" bandRow="1">
                <a:tableStyleId>{00A15C55-8517-42AA-B614-E9B94910E393}</a:tableStyleId>
              </a:tblPr>
              <a:tblGrid>
                <a:gridCol w="3506249">
                  <a:extLst>
                    <a:ext uri="{9D8B030D-6E8A-4147-A177-3AD203B41FA5}">
                      <a16:colId xmlns:a16="http://schemas.microsoft.com/office/drawing/2014/main" val="20000"/>
                    </a:ext>
                  </a:extLst>
                </a:gridCol>
                <a:gridCol w="1909637">
                  <a:extLst>
                    <a:ext uri="{9D8B030D-6E8A-4147-A177-3AD203B41FA5}">
                      <a16:colId xmlns:a16="http://schemas.microsoft.com/office/drawing/2014/main" val="508042112"/>
                    </a:ext>
                  </a:extLst>
                </a:gridCol>
                <a:gridCol w="1800200">
                  <a:extLst>
                    <a:ext uri="{9D8B030D-6E8A-4147-A177-3AD203B41FA5}">
                      <a16:colId xmlns:a16="http://schemas.microsoft.com/office/drawing/2014/main" val="20002"/>
                    </a:ext>
                  </a:extLst>
                </a:gridCol>
                <a:gridCol w="1907702">
                  <a:extLst>
                    <a:ext uri="{9D8B030D-6E8A-4147-A177-3AD203B41FA5}">
                      <a16:colId xmlns:a16="http://schemas.microsoft.com/office/drawing/2014/main" val="20003"/>
                    </a:ext>
                  </a:extLst>
                </a:gridCol>
              </a:tblGrid>
              <a:tr h="491265">
                <a:tc rowSpan="2">
                  <a:txBody>
                    <a:bodyPr/>
                    <a:lstStyle/>
                    <a:p>
                      <a:pPr algn="l"/>
                      <a:r>
                        <a:rPr lang="en-US" sz="1200" b="1" dirty="0">
                          <a:latin typeface="Arial" panose="020B0604020202020204" pitchFamily="34" charset="0"/>
                          <a:cs typeface="Arial" panose="020B0604020202020204" pitchFamily="34" charset="0"/>
                        </a:rPr>
                        <a:t>Questions on lectures and teaching quality</a:t>
                      </a:r>
                      <a:endParaRPr lang="hr-HR" sz="1200" b="1" dirty="0">
                        <a:latin typeface="Arial" panose="020B0604020202020204" pitchFamily="34" charset="0"/>
                        <a:cs typeface="Arial" panose="020B0604020202020204" pitchFamily="34" charset="0"/>
                      </a:endParaRPr>
                    </a:p>
                    <a:p>
                      <a:pPr algn="l"/>
                      <a:r>
                        <a:rPr lang="hr-HR" sz="1600" b="1" i="0" u="none" strike="noStrike" baseline="0" dirty="0">
                          <a:latin typeface="ArialMT-Identity-H"/>
                          <a:cs typeface="Arial" panose="020B0604020202020204" pitchFamily="34" charset="0"/>
                        </a:rPr>
                        <a:t>(MEF 20./21.-2. usporedba sa MEF 18./19.-2. i UNIST  20./21.-2.)</a:t>
                      </a:r>
                    </a:p>
                  </a:txBody>
                  <a:tcPr anchor="ctr"/>
                </a:tc>
                <a:tc gridSpan="3">
                  <a:txBody>
                    <a:bodyPr/>
                    <a:lstStyle/>
                    <a:p>
                      <a:pPr algn="ctr"/>
                      <a:r>
                        <a:rPr lang="hr-HR" sz="1400" b="1" dirty="0">
                          <a:latin typeface="Arial" panose="020B0604020202020204" pitchFamily="34" charset="0"/>
                          <a:cs typeface="Arial" panose="020B0604020202020204" pitchFamily="34" charset="0"/>
                        </a:rPr>
                        <a:t>Globalni indeks </a:t>
                      </a:r>
                    </a:p>
                    <a:p>
                      <a:pPr algn="ctr"/>
                      <a:r>
                        <a:rPr lang="hr-HR" sz="14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06856">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rgbClr val="0070C0"/>
                          </a:solidFill>
                          <a:effectLst/>
                          <a:uLnTx/>
                          <a:uFillTx/>
                          <a:latin typeface="Arial Black" panose="020B0A04020102020204" pitchFamily="34" charset="0"/>
                          <a:ea typeface="+mn-ea"/>
                          <a:cs typeface="Arial" panose="020B0604020202020204" pitchFamily="34" charset="0"/>
                        </a:rPr>
                        <a:t>MEF 2018./2019.</a:t>
                      </a:r>
                    </a:p>
                  </a:txBody>
                  <a:tcPr anchor="ctr"/>
                </a:tc>
                <a:tc>
                  <a:txBody>
                    <a:bodyPr/>
                    <a:lstStyle/>
                    <a:p>
                      <a:pPr algn="ctr"/>
                      <a:r>
                        <a:rPr lang="hr-HR" sz="1600" b="1" dirty="0">
                          <a:solidFill>
                            <a:schemeClr val="accent2"/>
                          </a:solidFill>
                          <a:latin typeface="Arial Black" panose="020B0A04020102020204" pitchFamily="34" charset="0"/>
                          <a:cs typeface="Arial" panose="020B0604020202020204" pitchFamily="34" charset="0"/>
                        </a:rPr>
                        <a:t>MEF 2020./2021.</a:t>
                      </a:r>
                    </a:p>
                  </a:txBody>
                  <a:tcPr anchor="ctr"/>
                </a:tc>
                <a:tc>
                  <a:txBody>
                    <a:bodyPr/>
                    <a:lstStyle/>
                    <a:p>
                      <a:pPr algn="ctr"/>
                      <a:r>
                        <a:rPr lang="hr-HR" sz="1800" b="1" u="sng" dirty="0">
                          <a:solidFill>
                            <a:srgbClr val="008000"/>
                          </a:solidFill>
                          <a:latin typeface="Arial Black" panose="020B0A04020102020204" pitchFamily="34" charset="0"/>
                        </a:rPr>
                        <a:t>UNIST 2020./2021.</a:t>
                      </a:r>
                    </a:p>
                  </a:txBody>
                  <a:tcPr anchor="ctr"/>
                </a:tc>
                <a:extLst>
                  <a:ext uri="{0D108BD9-81ED-4DB2-BD59-A6C34878D82A}">
                    <a16:rowId xmlns:a16="http://schemas.microsoft.com/office/drawing/2014/main" val="10000"/>
                  </a:ext>
                </a:extLst>
              </a:tr>
              <a:tr h="727039">
                <a:tc>
                  <a:txBody>
                    <a:bodyPr/>
                    <a:lstStyle/>
                    <a:p>
                      <a:pPr algn="l"/>
                      <a:r>
                        <a:rPr lang="en-US" sz="1400" b="1" dirty="0">
                          <a:latin typeface="Arial" panose="020B0604020202020204" pitchFamily="34" charset="0"/>
                          <a:cs typeface="Arial" panose="020B0604020202020204" pitchFamily="34" charset="0"/>
                        </a:rPr>
                        <a:t>Teacher/associate has introduced the course contents and syllabus in a clear and understandable way</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4,5</a:t>
                      </a:r>
                    </a:p>
                    <a:p>
                      <a:pPr algn="ctr"/>
                      <a:r>
                        <a:rPr lang="hr-HR" sz="1600" b="1" dirty="0">
                          <a:solidFill>
                            <a:srgbClr val="0070C0"/>
                          </a:solidFill>
                          <a:latin typeface="Arial Black" panose="020B0A04020102020204" pitchFamily="34" charset="0"/>
                          <a:cs typeface="Arial" panose="020B0604020202020204" pitchFamily="34" charset="0"/>
                        </a:rPr>
                        <a:t>n=2677</a:t>
                      </a:r>
                    </a:p>
                  </a:txBody>
                  <a:tcPr anchor="ctr"/>
                </a:tc>
                <a:tc>
                  <a:txBody>
                    <a:bodyPr/>
                    <a:lstStyle/>
                    <a:p>
                      <a:pPr algn="ctr"/>
                      <a:r>
                        <a:rPr lang="hr-HR" sz="1600" b="1" dirty="0">
                          <a:solidFill>
                            <a:schemeClr val="accent2"/>
                          </a:solidFill>
                          <a:latin typeface="Arial Black" panose="020B0A04020102020204" pitchFamily="34" charset="0"/>
                        </a:rPr>
                        <a:t>4,7</a:t>
                      </a:r>
                    </a:p>
                    <a:p>
                      <a:pPr algn="ctr"/>
                      <a:r>
                        <a:rPr lang="hr-HR" sz="1600" b="1" dirty="0">
                          <a:solidFill>
                            <a:schemeClr val="accent2"/>
                          </a:solidFill>
                          <a:latin typeface="Arial Black" panose="020B0A04020102020204" pitchFamily="34" charset="0"/>
                        </a:rPr>
                        <a:t>n=70</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1"/>
                  </a:ext>
                </a:extLst>
              </a:tr>
              <a:tr h="693550">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has set clear methods and criteria for student assessment</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4,4 </a:t>
                      </a:r>
                    </a:p>
                    <a:p>
                      <a:pPr algn="ctr"/>
                      <a:r>
                        <a:rPr lang="hr-HR" sz="1600" b="1" dirty="0">
                          <a:solidFill>
                            <a:srgbClr val="0070C0"/>
                          </a:solidFill>
                          <a:latin typeface="Arial Black" panose="020B0A04020102020204" pitchFamily="34" charset="0"/>
                          <a:cs typeface="Arial" panose="020B0604020202020204" pitchFamily="34" charset="0"/>
                        </a:rPr>
                        <a:t>n=2645</a:t>
                      </a:r>
                    </a:p>
                  </a:txBody>
                  <a:tcPr anchor="ctr"/>
                </a:tc>
                <a:tc>
                  <a:txBody>
                    <a:bodyPr/>
                    <a:lstStyle/>
                    <a:p>
                      <a:pPr algn="ctr"/>
                      <a:r>
                        <a:rPr lang="hr-HR" sz="1600" b="1" dirty="0">
                          <a:solidFill>
                            <a:schemeClr val="accent2"/>
                          </a:solidFill>
                          <a:latin typeface="Arial Black" panose="020B0A04020102020204" pitchFamily="34" charset="0"/>
                        </a:rPr>
                        <a:t>4,6</a:t>
                      </a:r>
                    </a:p>
                    <a:p>
                      <a:pPr algn="ctr"/>
                      <a:r>
                        <a:rPr lang="hr-HR" sz="1600" b="1" dirty="0">
                          <a:solidFill>
                            <a:schemeClr val="accent2"/>
                          </a:solidFill>
                          <a:latin typeface="Arial Black" panose="020B0A04020102020204" pitchFamily="34" charset="0"/>
                        </a:rPr>
                        <a:t>n=68</a:t>
                      </a:r>
                    </a:p>
                  </a:txBody>
                  <a:tcPr anchor="ctr"/>
                </a:tc>
                <a:tc>
                  <a:txBody>
                    <a:bodyPr/>
                    <a:lstStyle/>
                    <a:p>
                      <a:pPr algn="ctr"/>
                      <a:r>
                        <a:rPr lang="hr-HR" sz="1600" b="1" dirty="0">
                          <a:solidFill>
                            <a:srgbClr val="008000"/>
                          </a:solidFill>
                          <a:latin typeface="Arial Black" panose="020B0A04020102020204" pitchFamily="34" charset="0"/>
                        </a:rPr>
                        <a:t>4,6</a:t>
                      </a:r>
                    </a:p>
                    <a:p>
                      <a:pPr algn="ctr"/>
                      <a:r>
                        <a:rPr lang="hr-HR" sz="1600" b="1" dirty="0">
                          <a:solidFill>
                            <a:srgbClr val="008000"/>
                          </a:solidFill>
                          <a:latin typeface="Arial Black" panose="020B0A04020102020204" pitchFamily="34" charset="0"/>
                        </a:rPr>
                        <a:t>n=91</a:t>
                      </a:r>
                    </a:p>
                  </a:txBody>
                  <a:tcPr anchor="ctr"/>
                </a:tc>
                <a:extLst>
                  <a:ext uri="{0D108BD9-81ED-4DB2-BD59-A6C34878D82A}">
                    <a16:rowId xmlns:a16="http://schemas.microsoft.com/office/drawing/2014/main" val="10002"/>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Lectures take place on time and regularly</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4,5 </a:t>
                      </a:r>
                    </a:p>
                    <a:p>
                      <a:pPr algn="ctr"/>
                      <a:r>
                        <a:rPr lang="hr-HR" sz="1600" b="1" dirty="0">
                          <a:solidFill>
                            <a:srgbClr val="0070C0"/>
                          </a:solidFill>
                          <a:latin typeface="Arial Black" panose="020B0A04020102020204" pitchFamily="34" charset="0"/>
                          <a:cs typeface="Arial" panose="020B0604020202020204" pitchFamily="34" charset="0"/>
                        </a:rPr>
                        <a:t>n=2655</a:t>
                      </a:r>
                    </a:p>
                  </a:txBody>
                  <a:tcPr anchor="ctr"/>
                </a:tc>
                <a:tc>
                  <a:txBody>
                    <a:bodyPr/>
                    <a:lstStyle/>
                    <a:p>
                      <a:pPr algn="ctr"/>
                      <a:r>
                        <a:rPr lang="hr-HR" sz="1600" b="1" dirty="0">
                          <a:solidFill>
                            <a:schemeClr val="accent2"/>
                          </a:solidFill>
                          <a:latin typeface="Arial Black" panose="020B0A04020102020204" pitchFamily="34" charset="0"/>
                        </a:rPr>
                        <a:t>4,9</a:t>
                      </a:r>
                    </a:p>
                    <a:p>
                      <a:pPr algn="ctr"/>
                      <a:r>
                        <a:rPr lang="hr-HR" sz="1600" b="1" dirty="0">
                          <a:solidFill>
                            <a:schemeClr val="accent2"/>
                          </a:solidFill>
                          <a:latin typeface="Arial Black" panose="020B0A04020102020204" pitchFamily="34" charset="0"/>
                        </a:rPr>
                        <a:t>n=69</a:t>
                      </a:r>
                    </a:p>
                  </a:txBody>
                  <a:tcPr anchor="ctr"/>
                </a:tc>
                <a:tc>
                  <a:txBody>
                    <a:bodyPr/>
                    <a:lstStyle/>
                    <a:p>
                      <a:pPr algn="ctr"/>
                      <a:r>
                        <a:rPr lang="hr-HR" sz="1600" b="1" dirty="0">
                          <a:solidFill>
                            <a:srgbClr val="008000"/>
                          </a:solidFill>
                          <a:latin typeface="Arial Black" panose="020B0A04020102020204" pitchFamily="34" charset="0"/>
                        </a:rPr>
                        <a:t>4,9</a:t>
                      </a:r>
                    </a:p>
                    <a:p>
                      <a:pPr algn="ctr"/>
                      <a:r>
                        <a:rPr lang="hr-HR" sz="16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3"/>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presents the course contents in an understandable way</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4,4 </a:t>
                      </a:r>
                    </a:p>
                    <a:p>
                      <a:pPr algn="ctr"/>
                      <a:r>
                        <a:rPr lang="hr-HR" sz="1600" b="1" dirty="0">
                          <a:solidFill>
                            <a:srgbClr val="0070C0"/>
                          </a:solidFill>
                          <a:latin typeface="Arial Black" panose="020B0A04020102020204" pitchFamily="34" charset="0"/>
                          <a:cs typeface="Arial" panose="020B0604020202020204" pitchFamily="34" charset="0"/>
                        </a:rPr>
                        <a:t>n=2636</a:t>
                      </a:r>
                    </a:p>
                  </a:txBody>
                  <a:tcPr anchor="ctr"/>
                </a:tc>
                <a:tc>
                  <a:txBody>
                    <a:bodyPr/>
                    <a:lstStyle/>
                    <a:p>
                      <a:pPr algn="ctr"/>
                      <a:r>
                        <a:rPr lang="hr-HR" sz="1600" b="1" dirty="0">
                          <a:solidFill>
                            <a:schemeClr val="accent2"/>
                          </a:solidFill>
                          <a:latin typeface="Arial Black" panose="020B0A04020102020204" pitchFamily="34" charset="0"/>
                        </a:rPr>
                        <a:t>4,6</a:t>
                      </a:r>
                    </a:p>
                    <a:p>
                      <a:pPr algn="ctr"/>
                      <a:r>
                        <a:rPr lang="hr-HR" sz="1600" b="1" dirty="0">
                          <a:solidFill>
                            <a:schemeClr val="accent2"/>
                          </a:solidFill>
                          <a:latin typeface="Arial Black" panose="020B0A04020102020204" pitchFamily="34" charset="0"/>
                        </a:rPr>
                        <a:t>n=70</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4"/>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Teaching is preformed in accordance with the syllabus</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4,5 </a:t>
                      </a:r>
                    </a:p>
                    <a:p>
                      <a:pPr algn="ctr"/>
                      <a:r>
                        <a:rPr lang="hr-HR" sz="1600" b="1" dirty="0">
                          <a:solidFill>
                            <a:srgbClr val="0070C0"/>
                          </a:solidFill>
                          <a:latin typeface="Arial Black" panose="020B0A04020102020204" pitchFamily="34" charset="0"/>
                          <a:cs typeface="Arial" panose="020B0604020202020204" pitchFamily="34" charset="0"/>
                        </a:rPr>
                        <a:t>n=2660</a:t>
                      </a:r>
                    </a:p>
                  </a:txBody>
                  <a:tcPr anchor="ctr"/>
                </a:tc>
                <a:tc>
                  <a:txBody>
                    <a:bodyPr/>
                    <a:lstStyle/>
                    <a:p>
                      <a:pPr algn="ctr"/>
                      <a:r>
                        <a:rPr lang="hr-HR" sz="1600" b="1" dirty="0">
                          <a:solidFill>
                            <a:schemeClr val="accent2"/>
                          </a:solidFill>
                          <a:latin typeface="Arial Black" panose="020B0A04020102020204" pitchFamily="34" charset="0"/>
                        </a:rPr>
                        <a:t>4,6</a:t>
                      </a:r>
                    </a:p>
                    <a:p>
                      <a:pPr algn="ctr"/>
                      <a:r>
                        <a:rPr lang="hr-HR" sz="1600" b="1" dirty="0">
                          <a:solidFill>
                            <a:schemeClr val="accent2"/>
                          </a:solidFill>
                          <a:latin typeface="Arial Black" panose="020B0A04020102020204" pitchFamily="34" charset="0"/>
                        </a:rPr>
                        <a:t>n=70</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5"/>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Teaching materials are user friendly and understandable</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4,4 </a:t>
                      </a:r>
                    </a:p>
                    <a:p>
                      <a:pPr algn="ctr"/>
                      <a:r>
                        <a:rPr lang="hr-HR" sz="1600" b="1" dirty="0">
                          <a:solidFill>
                            <a:srgbClr val="0070C0"/>
                          </a:solidFill>
                          <a:latin typeface="Arial Black" panose="020B0A04020102020204" pitchFamily="34" charset="0"/>
                          <a:cs typeface="Arial" panose="020B0604020202020204" pitchFamily="34" charset="0"/>
                        </a:rPr>
                        <a:t>n=2636</a:t>
                      </a:r>
                    </a:p>
                  </a:txBody>
                  <a:tcPr anchor="ctr"/>
                </a:tc>
                <a:tc>
                  <a:txBody>
                    <a:bodyPr/>
                    <a:lstStyle/>
                    <a:p>
                      <a:pPr algn="ctr"/>
                      <a:r>
                        <a:rPr lang="hr-HR" sz="1600" b="1" dirty="0">
                          <a:solidFill>
                            <a:schemeClr val="accent2"/>
                          </a:solidFill>
                          <a:latin typeface="Arial Black" panose="020B0A04020102020204" pitchFamily="34" charset="0"/>
                        </a:rPr>
                        <a:t>4,6</a:t>
                      </a:r>
                    </a:p>
                    <a:p>
                      <a:pPr algn="ctr"/>
                      <a:r>
                        <a:rPr lang="hr-HR" sz="1600" b="1" dirty="0">
                          <a:solidFill>
                            <a:schemeClr val="accent2"/>
                          </a:solidFill>
                          <a:latin typeface="Arial Black" panose="020B0A04020102020204" pitchFamily="34" charset="0"/>
                        </a:rPr>
                        <a:t>n=69</a:t>
                      </a:r>
                    </a:p>
                  </a:txBody>
                  <a:tcPr anchor="ctr"/>
                </a:tc>
                <a:tc>
                  <a:txBody>
                    <a:bodyPr/>
                    <a:lstStyle/>
                    <a:p>
                      <a:pPr algn="ctr"/>
                      <a:r>
                        <a:rPr lang="hr-HR" sz="1600" b="1" dirty="0">
                          <a:solidFill>
                            <a:srgbClr val="008000"/>
                          </a:solidFill>
                          <a:latin typeface="Arial Black" panose="020B0A04020102020204" pitchFamily="34" charset="0"/>
                        </a:rPr>
                        <a:t>4,6</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6"/>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puts effort into quality teaching</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4,5 </a:t>
                      </a:r>
                    </a:p>
                    <a:p>
                      <a:pPr algn="ctr"/>
                      <a:r>
                        <a:rPr lang="hr-HR" sz="1600" b="1" dirty="0">
                          <a:solidFill>
                            <a:srgbClr val="0070C0"/>
                          </a:solidFill>
                          <a:latin typeface="Arial Black" panose="020B0A04020102020204" pitchFamily="34" charset="0"/>
                          <a:cs typeface="Arial" panose="020B0604020202020204" pitchFamily="34" charset="0"/>
                        </a:rPr>
                        <a:t>n=2664</a:t>
                      </a:r>
                    </a:p>
                  </a:txBody>
                  <a:tcPr anchor="ctr"/>
                </a:tc>
                <a:tc>
                  <a:txBody>
                    <a:bodyPr/>
                    <a:lstStyle/>
                    <a:p>
                      <a:pPr algn="ctr"/>
                      <a:r>
                        <a:rPr lang="hr-HR" sz="1600" b="1" dirty="0">
                          <a:solidFill>
                            <a:schemeClr val="accent2"/>
                          </a:solidFill>
                          <a:latin typeface="Arial Black" panose="020B0A04020102020204" pitchFamily="34" charset="0"/>
                        </a:rPr>
                        <a:t>4,7</a:t>
                      </a:r>
                    </a:p>
                    <a:p>
                      <a:pPr algn="ctr"/>
                      <a:r>
                        <a:rPr lang="hr-HR" sz="1600" b="1" dirty="0">
                          <a:solidFill>
                            <a:schemeClr val="accent2"/>
                          </a:solidFill>
                          <a:latin typeface="Arial Black" panose="020B0A04020102020204" pitchFamily="34" charset="0"/>
                        </a:rPr>
                        <a:t>n=69</a:t>
                      </a:r>
                    </a:p>
                  </a:txBody>
                  <a:tcPr anchor="ctr"/>
                </a:tc>
                <a:tc>
                  <a:txBody>
                    <a:bodyPr/>
                    <a:lstStyle/>
                    <a:p>
                      <a:pPr algn="ctr"/>
                      <a:r>
                        <a:rPr lang="hr-HR" sz="1600" b="1" dirty="0">
                          <a:solidFill>
                            <a:srgbClr val="008000"/>
                          </a:solidFill>
                          <a:latin typeface="Arial Black" panose="020B0A04020102020204" pitchFamily="34" charset="0"/>
                        </a:rPr>
                        <a:t>4,8</a:t>
                      </a:r>
                    </a:p>
                    <a:p>
                      <a:pPr algn="ctr"/>
                      <a:r>
                        <a:rPr lang="hr-HR" sz="16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7"/>
                  </a:ext>
                </a:extLst>
              </a:tr>
              <a:tr h="606856">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encourages student activity during lessons</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4,4 </a:t>
                      </a:r>
                    </a:p>
                    <a:p>
                      <a:pPr algn="ctr"/>
                      <a:r>
                        <a:rPr lang="hr-HR" sz="1600" b="1" dirty="0">
                          <a:solidFill>
                            <a:srgbClr val="0070C0"/>
                          </a:solidFill>
                          <a:latin typeface="Arial Black" panose="020B0A04020102020204" pitchFamily="34" charset="0"/>
                          <a:cs typeface="Arial" panose="020B0604020202020204" pitchFamily="34" charset="0"/>
                        </a:rPr>
                        <a:t>n=2607</a:t>
                      </a:r>
                    </a:p>
                  </a:txBody>
                  <a:tcPr anchor="ctr"/>
                </a:tc>
                <a:tc>
                  <a:txBody>
                    <a:bodyPr/>
                    <a:lstStyle/>
                    <a:p>
                      <a:pPr algn="ctr"/>
                      <a:r>
                        <a:rPr lang="hr-HR" sz="1600" b="1" dirty="0">
                          <a:solidFill>
                            <a:schemeClr val="accent2"/>
                          </a:solidFill>
                          <a:latin typeface="Arial Black" panose="020B0A04020102020204" pitchFamily="34" charset="0"/>
                        </a:rPr>
                        <a:t>4,5</a:t>
                      </a:r>
                    </a:p>
                    <a:p>
                      <a:pPr algn="ctr"/>
                      <a:r>
                        <a:rPr lang="hr-HR" sz="1600" b="1" dirty="0">
                          <a:solidFill>
                            <a:schemeClr val="accent2"/>
                          </a:solidFill>
                          <a:latin typeface="Arial Black" panose="020B0A04020102020204" pitchFamily="34" charset="0"/>
                        </a:rPr>
                        <a:t>n=70</a:t>
                      </a:r>
                    </a:p>
                  </a:txBody>
                  <a:tcPr anchor="ctr"/>
                </a:tc>
                <a:tc>
                  <a:txBody>
                    <a:bodyPr/>
                    <a:lstStyle/>
                    <a:p>
                      <a:pPr algn="ctr"/>
                      <a:r>
                        <a:rPr lang="hr-HR" sz="1600" b="1" dirty="0">
                          <a:solidFill>
                            <a:srgbClr val="008000"/>
                          </a:solidFill>
                          <a:latin typeface="Arial Black" panose="020B0A04020102020204" pitchFamily="34" charset="0"/>
                        </a:rPr>
                        <a:t>4,6</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8"/>
                  </a:ext>
                </a:extLst>
              </a:tr>
              <a:tr h="653529">
                <a:tc>
                  <a:txBody>
                    <a:bodyPr/>
                    <a:lstStyle/>
                    <a:p>
                      <a:pPr algn="l"/>
                      <a:r>
                        <a:rPr lang="en-US" sz="1400" b="1" dirty="0">
                          <a:solidFill>
                            <a:schemeClr val="tx1"/>
                          </a:solidFill>
                          <a:latin typeface="Arial" panose="020B0604020202020204" pitchFamily="34" charset="0"/>
                          <a:cs typeface="Arial" panose="020B0604020202020204" pitchFamily="34" charset="0"/>
                        </a:rPr>
                        <a:t>Teacher/associate has established fair</a:t>
                      </a:r>
                    </a:p>
                    <a:p>
                      <a:pPr algn="l"/>
                      <a:r>
                        <a:rPr lang="en-US" sz="1400" b="1" dirty="0">
                          <a:solidFill>
                            <a:schemeClr val="tx1"/>
                          </a:solidFill>
                          <a:latin typeface="Arial" panose="020B0604020202020204" pitchFamily="34" charset="0"/>
                          <a:cs typeface="Arial" panose="020B0604020202020204" pitchFamily="34" charset="0"/>
                        </a:rPr>
                        <a:t>communication with students</a:t>
                      </a:r>
                    </a:p>
                  </a:txBody>
                  <a:tcPr anchor="ctr"/>
                </a:tc>
                <a:tc>
                  <a:txBody>
                    <a:bodyPr/>
                    <a:lstStyle/>
                    <a:p>
                      <a:pPr algn="ctr"/>
                      <a:r>
                        <a:rPr lang="hr-HR" sz="1600" b="1" dirty="0">
                          <a:solidFill>
                            <a:srgbClr val="0070C0"/>
                          </a:solidFill>
                          <a:latin typeface="Arial Black" panose="020B0A04020102020204" pitchFamily="34" charset="0"/>
                          <a:cs typeface="Arial" panose="020B0604020202020204" pitchFamily="34" charset="0"/>
                        </a:rPr>
                        <a:t>4,5 </a:t>
                      </a:r>
                    </a:p>
                    <a:p>
                      <a:pPr algn="ctr"/>
                      <a:r>
                        <a:rPr lang="hr-HR" sz="1600" b="1" dirty="0">
                          <a:solidFill>
                            <a:srgbClr val="0070C0"/>
                          </a:solidFill>
                          <a:latin typeface="Arial Black" panose="020B0A04020102020204" pitchFamily="34" charset="0"/>
                          <a:cs typeface="Arial" panose="020B0604020202020204" pitchFamily="34" charset="0"/>
                        </a:rPr>
                        <a:t>n=2565</a:t>
                      </a:r>
                    </a:p>
                  </a:txBody>
                  <a:tcPr anchor="ctr"/>
                </a:tc>
                <a:tc>
                  <a:txBody>
                    <a:bodyPr/>
                    <a:lstStyle/>
                    <a:p>
                      <a:pPr algn="ctr"/>
                      <a:r>
                        <a:rPr lang="hr-HR" sz="1600" b="1" dirty="0">
                          <a:solidFill>
                            <a:schemeClr val="accent2"/>
                          </a:solidFill>
                          <a:latin typeface="Arial Black" panose="020B0A04020102020204" pitchFamily="34" charset="0"/>
                        </a:rPr>
                        <a:t>4,7</a:t>
                      </a:r>
                    </a:p>
                    <a:p>
                      <a:pPr algn="ctr"/>
                      <a:r>
                        <a:rPr lang="hr-HR" sz="1600" b="1" dirty="0">
                          <a:solidFill>
                            <a:schemeClr val="accent2"/>
                          </a:solidFill>
                          <a:latin typeface="Arial Black" panose="020B0A04020102020204" pitchFamily="34" charset="0"/>
                        </a:rPr>
                        <a:t>n=70</a:t>
                      </a:r>
                    </a:p>
                  </a:txBody>
                  <a:tcPr anchor="ctr"/>
                </a:tc>
                <a:tc>
                  <a:txBody>
                    <a:bodyPr/>
                    <a:lstStyle/>
                    <a:p>
                      <a:pPr algn="ctr"/>
                      <a:r>
                        <a:rPr lang="hr-HR" sz="1600" b="1" dirty="0">
                          <a:solidFill>
                            <a:srgbClr val="008000"/>
                          </a:solidFill>
                          <a:latin typeface="Arial Black" panose="020B0A04020102020204" pitchFamily="34" charset="0"/>
                        </a:rPr>
                        <a:t>4,7</a:t>
                      </a:r>
                    </a:p>
                    <a:p>
                      <a:pPr algn="ctr"/>
                      <a:r>
                        <a:rPr lang="hr-HR" sz="16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6614302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10106" y="1484784"/>
          <a:ext cx="9123788" cy="3718560"/>
        </p:xfrm>
        <a:graphic>
          <a:graphicData uri="http://schemas.openxmlformats.org/drawingml/2006/table">
            <a:tbl>
              <a:tblPr firstRow="1" bandRow="1">
                <a:tableStyleId>{00A15C55-8517-42AA-B614-E9B94910E393}</a:tableStyleId>
              </a:tblPr>
              <a:tblGrid>
                <a:gridCol w="4983838">
                  <a:extLst>
                    <a:ext uri="{9D8B030D-6E8A-4147-A177-3AD203B41FA5}">
                      <a16:colId xmlns:a16="http://schemas.microsoft.com/office/drawing/2014/main" val="20000"/>
                    </a:ext>
                  </a:extLst>
                </a:gridCol>
                <a:gridCol w="2069975">
                  <a:extLst>
                    <a:ext uri="{9D8B030D-6E8A-4147-A177-3AD203B41FA5}">
                      <a16:colId xmlns:a16="http://schemas.microsoft.com/office/drawing/2014/main" val="508042112"/>
                    </a:ext>
                  </a:extLst>
                </a:gridCol>
                <a:gridCol w="2069975">
                  <a:extLst>
                    <a:ext uri="{9D8B030D-6E8A-4147-A177-3AD203B41FA5}">
                      <a16:colId xmlns:a16="http://schemas.microsoft.com/office/drawing/2014/main" val="3012988780"/>
                    </a:ext>
                  </a:extLst>
                </a:gridCol>
              </a:tblGrid>
              <a:tr h="342861">
                <a:tc rowSpan="2">
                  <a:txBody>
                    <a:bodyPr/>
                    <a:lstStyle/>
                    <a:p>
                      <a:pPr algn="l"/>
                      <a:r>
                        <a:rPr lang="en-US" sz="1200" b="1" dirty="0">
                          <a:latin typeface="Arial" panose="020B0604020202020204" pitchFamily="34" charset="0"/>
                          <a:cs typeface="Arial" panose="020B0604020202020204" pitchFamily="34" charset="0"/>
                        </a:rPr>
                        <a:t>Questions about the quality of remote teaching</a:t>
                      </a:r>
                      <a:endParaRPr lang="hr-HR" sz="1200" b="1" dirty="0">
                        <a:latin typeface="Arial" panose="020B0604020202020204" pitchFamily="34" charset="0"/>
                        <a:cs typeface="Arial" panose="020B0604020202020204" pitchFamily="34" charset="0"/>
                      </a:endParaRPr>
                    </a:p>
                    <a:p>
                      <a:pPr algn="l"/>
                      <a:r>
                        <a:rPr lang="hr-HR" sz="1800" b="1" i="0" u="none" strike="noStrike" baseline="0" dirty="0">
                          <a:latin typeface="ArialMT-Identity-H"/>
                        </a:rPr>
                        <a:t>(M</a:t>
                      </a:r>
                      <a:r>
                        <a:rPr lang="hr-HR" sz="1800" b="1" i="0" u="none" strike="noStrike" baseline="0" dirty="0">
                          <a:latin typeface="ArialMT-Identity-H"/>
                          <a:cs typeface="Arial" panose="020B0604020202020204" pitchFamily="34" charset="0"/>
                        </a:rPr>
                        <a:t>EF &amp; UNIST 2020./2021. ljetni semestar)</a:t>
                      </a:r>
                      <a:endParaRPr lang="hr-HR" sz="1800" b="1" dirty="0">
                        <a:latin typeface="Arial" panose="020B0604020202020204" pitchFamily="34" charset="0"/>
                        <a:cs typeface="Arial" panose="020B0604020202020204" pitchFamily="34" charset="0"/>
                      </a:endParaRPr>
                    </a:p>
                  </a:txBody>
                  <a:tcPr anchor="ctr"/>
                </a:tc>
                <a:tc gridSpan="2">
                  <a:txBody>
                    <a:bodyPr/>
                    <a:lstStyle/>
                    <a:p>
                      <a:pPr algn="ctr"/>
                      <a:r>
                        <a:rPr lang="hr-HR" sz="1400" b="1" dirty="0">
                          <a:latin typeface="Arial" panose="020B0604020202020204" pitchFamily="34" charset="0"/>
                          <a:cs typeface="Arial" panose="020B0604020202020204" pitchFamily="34" charset="0"/>
                        </a:rPr>
                        <a:t>Globalni indeks</a:t>
                      </a:r>
                    </a:p>
                    <a:p>
                      <a:pPr algn="ctr"/>
                      <a:r>
                        <a:rPr lang="hr-HR" sz="14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600" b="1" dirty="0">
                          <a:solidFill>
                            <a:schemeClr val="accent2"/>
                          </a:solidFill>
                          <a:latin typeface="Arial Black" panose="020B0A04020102020204" pitchFamily="34" charset="0"/>
                        </a:rPr>
                        <a:t>MEF 20./21.-2.</a:t>
                      </a:r>
                    </a:p>
                  </a:txBody>
                  <a:tcPr anchor="ctr"/>
                </a:tc>
                <a:tc>
                  <a:txBody>
                    <a:bodyPr/>
                    <a:lstStyle/>
                    <a:p>
                      <a:pPr algn="ctr"/>
                      <a:r>
                        <a:rPr lang="hr-HR" sz="1800" b="1" u="none" dirty="0">
                          <a:solidFill>
                            <a:srgbClr val="008000"/>
                          </a:solidFill>
                          <a:latin typeface="Arial Black" panose="020B0A04020102020204" pitchFamily="34" charset="0"/>
                        </a:rPr>
                        <a:t>UNIST 2020./2021.-2</a:t>
                      </a:r>
                    </a:p>
                  </a:txBody>
                  <a:tcPr anchor="ctr"/>
                </a:tc>
                <a:extLst>
                  <a:ext uri="{0D108BD9-81ED-4DB2-BD59-A6C34878D82A}">
                    <a16:rowId xmlns:a16="http://schemas.microsoft.com/office/drawing/2014/main" val="10000"/>
                  </a:ext>
                </a:extLst>
              </a:tr>
              <a:tr h="630163">
                <a:tc>
                  <a:txBody>
                    <a:bodyPr/>
                    <a:lstStyle/>
                    <a:p>
                      <a:pPr algn="l"/>
                      <a:r>
                        <a:rPr lang="en-US" sz="1400" b="1" dirty="0">
                          <a:solidFill>
                            <a:schemeClr val="tx1"/>
                          </a:solidFill>
                          <a:latin typeface="Arial" panose="020B0604020202020204" pitchFamily="34" charset="0"/>
                          <a:cs typeface="Arial" panose="020B0604020202020204" pitchFamily="34" charset="0"/>
                        </a:rPr>
                        <a:t>The teacher/associate was available to the students</a:t>
                      </a:r>
                      <a:endParaRPr lang="hr-HR"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n=69</a:t>
                      </a:r>
                    </a:p>
                  </a:txBody>
                  <a:tcPr anchor="ctr"/>
                </a:tc>
                <a:tc>
                  <a:txBody>
                    <a:bodyPr/>
                    <a:lstStyle/>
                    <a:p>
                      <a:pPr algn="ctr"/>
                      <a:r>
                        <a:rPr lang="hr-HR" sz="1800" b="1" dirty="0">
                          <a:solidFill>
                            <a:srgbClr val="008000"/>
                          </a:solidFill>
                          <a:latin typeface="Arial Black" panose="020B0A04020102020204" pitchFamily="34" charset="0"/>
                        </a:rPr>
                        <a:t>4,8 </a:t>
                      </a:r>
                    </a:p>
                    <a:p>
                      <a:pPr algn="ctr"/>
                      <a:r>
                        <a:rPr lang="hr-HR" sz="18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1"/>
                  </a:ext>
                </a:extLst>
              </a:tr>
              <a:tr h="627803">
                <a:tc>
                  <a:txBody>
                    <a:bodyPr/>
                    <a:lstStyle/>
                    <a:p>
                      <a:pPr algn="l"/>
                      <a:r>
                        <a:rPr lang="en-US" sz="1400" b="1" dirty="0">
                          <a:latin typeface="Arial" panose="020B0604020202020204" pitchFamily="34" charset="0"/>
                          <a:cs typeface="Arial" panose="020B0604020202020204" pitchFamily="34" charset="0"/>
                        </a:rPr>
                        <a:t>The available materials were understandable</a:t>
                      </a:r>
                    </a:p>
                    <a:p>
                      <a:pPr algn="l"/>
                      <a:r>
                        <a:rPr lang="en-US" sz="1400" b="1" dirty="0">
                          <a:latin typeface="Arial" panose="020B0604020202020204" pitchFamily="34" charset="0"/>
                          <a:cs typeface="Arial" panose="020B0604020202020204" pitchFamily="34" charset="0"/>
                        </a:rPr>
                        <a:t>enough to learn</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n=69</a:t>
                      </a:r>
                    </a:p>
                  </a:txBody>
                  <a:tcPr anchor="ctr"/>
                </a:tc>
                <a:tc>
                  <a:txBody>
                    <a:bodyPr/>
                    <a:lstStyle/>
                    <a:p>
                      <a:pPr algn="ctr"/>
                      <a:r>
                        <a:rPr lang="hr-HR" sz="1800" b="1" dirty="0">
                          <a:solidFill>
                            <a:srgbClr val="008000"/>
                          </a:solidFill>
                          <a:latin typeface="Arial Black" panose="020B0A04020102020204" pitchFamily="34" charset="0"/>
                        </a:rPr>
                        <a:t>4,7 </a:t>
                      </a:r>
                    </a:p>
                    <a:p>
                      <a:pPr algn="ctr"/>
                      <a:r>
                        <a:rPr lang="hr-HR" sz="1800" b="1" dirty="0">
                          <a:solidFill>
                            <a:srgbClr val="008000"/>
                          </a:solidFill>
                          <a:latin typeface="Arial Black" panose="020B0A04020102020204" pitchFamily="34" charset="0"/>
                        </a:rPr>
                        <a:t>n=92</a:t>
                      </a:r>
                    </a:p>
                  </a:txBody>
                  <a:tcPr anchor="ctr"/>
                </a:tc>
                <a:extLst>
                  <a:ext uri="{0D108BD9-81ED-4DB2-BD59-A6C34878D82A}">
                    <a16:rowId xmlns:a16="http://schemas.microsoft.com/office/drawing/2014/main" val="10002"/>
                  </a:ext>
                </a:extLst>
              </a:tr>
              <a:tr h="613955">
                <a:tc>
                  <a:txBody>
                    <a:bodyPr/>
                    <a:lstStyle/>
                    <a:p>
                      <a:pPr algn="l"/>
                      <a:r>
                        <a:rPr lang="en-US" sz="1400" b="1" noProof="0" dirty="0">
                          <a:solidFill>
                            <a:schemeClr val="tx1"/>
                          </a:solidFill>
                          <a:latin typeface="Arial" panose="020B0604020202020204" pitchFamily="34" charset="0"/>
                          <a:cs typeface="Arial" panose="020B0604020202020204" pitchFamily="34" charset="0"/>
                        </a:rPr>
                        <a:t>The teacher/associate tried to adapt the materials for</a:t>
                      </a:r>
                    </a:p>
                    <a:p>
                      <a:pPr algn="l"/>
                      <a:r>
                        <a:rPr lang="en-US" sz="1400" b="1" noProof="0" dirty="0">
                          <a:solidFill>
                            <a:schemeClr val="tx1"/>
                          </a:solidFill>
                          <a:latin typeface="Arial" panose="020B0604020202020204" pitchFamily="34" charset="0"/>
                          <a:cs typeface="Arial" panose="020B0604020202020204" pitchFamily="34" charset="0"/>
                        </a:rPr>
                        <a:t>remote teaching as well as possible</a:t>
                      </a:r>
                      <a:endParaRPr lang="hr-HR" sz="1400" b="1" noProof="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a:t>
                      </a:r>
                    </a:p>
                    <a:p>
                      <a:pPr algn="ctr"/>
                      <a:r>
                        <a:rPr lang="hr-HR" sz="1800" b="1" dirty="0">
                          <a:solidFill>
                            <a:schemeClr val="accent2"/>
                          </a:solidFill>
                          <a:latin typeface="Arial Black" panose="020B0A04020102020204" pitchFamily="34" charset="0"/>
                        </a:rPr>
                        <a:t>n=69</a:t>
                      </a:r>
                    </a:p>
                  </a:txBody>
                  <a:tcPr anchor="ctr"/>
                </a:tc>
                <a:tc>
                  <a:txBody>
                    <a:bodyPr/>
                    <a:lstStyle/>
                    <a:p>
                      <a:pPr algn="ctr"/>
                      <a:r>
                        <a:rPr lang="hr-HR" sz="1800" b="1" dirty="0">
                          <a:solidFill>
                            <a:srgbClr val="008000"/>
                          </a:solidFill>
                          <a:latin typeface="Arial Black" panose="020B0A04020102020204" pitchFamily="34" charset="0"/>
                        </a:rPr>
                        <a:t>4,7 </a:t>
                      </a:r>
                    </a:p>
                    <a:p>
                      <a:pPr algn="ctr"/>
                      <a:r>
                        <a:rPr lang="hr-HR" sz="1800" b="1" dirty="0">
                          <a:solidFill>
                            <a:srgbClr val="008000"/>
                          </a:solidFill>
                          <a:latin typeface="Arial Black" panose="020B0A04020102020204" pitchFamily="34" charset="0"/>
                        </a:rPr>
                        <a:t>n=93</a:t>
                      </a:r>
                    </a:p>
                  </a:txBody>
                  <a:tcPr anchor="ctr"/>
                </a:tc>
                <a:extLst>
                  <a:ext uri="{0D108BD9-81ED-4DB2-BD59-A6C34878D82A}">
                    <a16:rowId xmlns:a16="http://schemas.microsoft.com/office/drawing/2014/main" val="10003"/>
                  </a:ext>
                </a:extLst>
              </a:tr>
              <a:tr h="627803">
                <a:tc>
                  <a:txBody>
                    <a:bodyPr/>
                    <a:lstStyle/>
                    <a:p>
                      <a:pPr algn="l"/>
                      <a:r>
                        <a:rPr lang="en-US" sz="1400" b="1" dirty="0">
                          <a:solidFill>
                            <a:schemeClr val="tx1"/>
                          </a:solidFill>
                          <a:latin typeface="Arial" panose="020B0604020202020204" pitchFamily="34" charset="0"/>
                          <a:cs typeface="Arial" panose="020B0604020202020204" pitchFamily="34" charset="0"/>
                        </a:rPr>
                        <a:t>Remote teaching took place in real time</a:t>
                      </a:r>
                      <a:endParaRPr lang="hr-HR"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4,9</a:t>
                      </a:r>
                    </a:p>
                    <a:p>
                      <a:pPr algn="ctr"/>
                      <a:r>
                        <a:rPr lang="hr-HR" sz="1800" b="1" dirty="0">
                          <a:solidFill>
                            <a:schemeClr val="accent2"/>
                          </a:solidFill>
                          <a:latin typeface="Arial Black" panose="020B0A04020102020204" pitchFamily="34" charset="0"/>
                        </a:rPr>
                        <a:t>n=66</a:t>
                      </a:r>
                    </a:p>
                  </a:txBody>
                  <a:tcPr anchor="ctr"/>
                </a:tc>
                <a:tc>
                  <a:txBody>
                    <a:bodyPr/>
                    <a:lstStyle/>
                    <a:p>
                      <a:pPr algn="ctr"/>
                      <a:r>
                        <a:rPr lang="hr-HR" sz="1800" b="1" dirty="0">
                          <a:solidFill>
                            <a:srgbClr val="008000"/>
                          </a:solidFill>
                          <a:latin typeface="Arial Black" panose="020B0A04020102020204" pitchFamily="34" charset="0"/>
                        </a:rPr>
                        <a:t>4,9 </a:t>
                      </a:r>
                    </a:p>
                    <a:p>
                      <a:pPr algn="ctr"/>
                      <a:r>
                        <a:rPr lang="hr-HR" sz="1800" b="1" dirty="0">
                          <a:solidFill>
                            <a:srgbClr val="008000"/>
                          </a:solidFill>
                          <a:latin typeface="Arial Black" panose="020B0A04020102020204" pitchFamily="34" charset="0"/>
                        </a:rPr>
                        <a:t>n=89</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595654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 little too many practical examples and diagnostic pictures in the presentations, might be more useful for the future generations when</a:t>
            </a:r>
            <a:r>
              <a:rPr lang="hr-HR" dirty="0"/>
              <a:t> </a:t>
            </a:r>
            <a:r>
              <a:rPr lang="en-US" dirty="0"/>
              <a:t>they have a more appropriate book to study from and have the presentations as examples, like this it was lacking clear details</a:t>
            </a:r>
            <a:r>
              <a:rPr lang="hr-HR" dirty="0"/>
              <a:t>.</a:t>
            </a:r>
          </a:p>
          <a:p>
            <a:r>
              <a:rPr lang="hr-HR" dirty="0"/>
              <a:t>No </a:t>
            </a:r>
            <a:r>
              <a:rPr lang="en-US" dirty="0"/>
              <a:t>lessons at all.</a:t>
            </a:r>
            <a:endParaRPr lang="hr-HR" dirty="0"/>
          </a:p>
          <a:p>
            <a:r>
              <a:rPr lang="en-US" dirty="0"/>
              <a:t>Sometimes it was a bit confusing when the classification didn</a:t>
            </a:r>
            <a:r>
              <a:rPr lang="hr-HR" dirty="0"/>
              <a:t>’</a:t>
            </a:r>
            <a:r>
              <a:rPr lang="en-US" dirty="0"/>
              <a:t>t match the classification presented in the lecture/book before.</a:t>
            </a:r>
          </a:p>
          <a:p>
            <a:endParaRPr lang="hr-HR" dirty="0"/>
          </a:p>
        </p:txBody>
      </p:sp>
      <p:sp>
        <p:nvSpPr>
          <p:cNvPr id="2" name="Title 1"/>
          <p:cNvSpPr>
            <a:spLocks noGrp="1"/>
          </p:cNvSpPr>
          <p:nvPr>
            <p:ph type="title"/>
          </p:nvPr>
        </p:nvSpPr>
        <p:spPr/>
        <p:txBody>
          <a:bodyPr>
            <a:normAutofit/>
          </a:bodyPr>
          <a:lstStyle/>
          <a:p>
            <a:pPr algn="ctr" eaLnBrk="1" fontAlgn="auto" hangingPunct="1">
              <a:spcAft>
                <a:spcPts val="0"/>
              </a:spcAft>
              <a:defRPr/>
            </a:pPr>
            <a:r>
              <a:rPr lang="hr-HR" sz="3200" i="1" u="sng" dirty="0">
                <a:latin typeface="Arial Black" panose="020B0A04020102020204" pitchFamily="34" charset="0"/>
              </a:rPr>
              <a:t>Primjeri primjedbi studenata</a:t>
            </a:r>
          </a:p>
        </p:txBody>
      </p:sp>
    </p:spTree>
    <p:extLst>
      <p:ext uri="{BB962C8B-B14F-4D97-AF65-F5344CB8AC3E}">
        <p14:creationId xmlns:p14="http://schemas.microsoft.com/office/powerpoint/2010/main" val="7052735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229600" cy="4738340"/>
          </a:xfrm>
        </p:spPr>
        <p:txBody>
          <a:bodyPr/>
          <a:lstStyle/>
          <a:p>
            <a:r>
              <a:rPr lang="en-US" sz="1800" dirty="0">
                <a:latin typeface="Arial" panose="020B0604020202020204" pitchFamily="34" charset="0"/>
                <a:cs typeface="Arial" panose="020B0604020202020204" pitchFamily="34" charset="0"/>
              </a:rPr>
              <a:t>Definitely the best lectures of the course! Especially the little anecdotes and references to patient stories or well-known people that</a:t>
            </a:r>
            <a:r>
              <a:rPr lang="hr-H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also have the conditions presented in the lecture helped a lot to facilitate studying and keep it in memory for long and get a better</a:t>
            </a:r>
            <a:r>
              <a:rPr lang="hr-H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understanding of how to approach the disease overall!</a:t>
            </a:r>
            <a:endParaRPr lang="hr-HR"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Great teaching and You’re very good at explaining more complex topics. Your PowerPoints really helped me to study remotely as well.</a:t>
            </a:r>
            <a:endParaRPr lang="hr-HR"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Great teaching, but it would be ever so good if You could maybe improve the sound quality of the microphone in online-teaching a bit. I</a:t>
            </a:r>
            <a:r>
              <a:rPr lang="hr-H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found it really helpful that Your PowerPoints corresponded with the drugs we had to study (saving the student the time of comparing</a:t>
            </a:r>
            <a:r>
              <a:rPr lang="hr-H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and searching for drug names in order to know what to study) and also the PowerPoints had good graphical representations and</a:t>
            </a:r>
            <a:r>
              <a:rPr lang="hr-H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concise notes that helped studying. It was also great that You were able to </a:t>
            </a:r>
            <a:r>
              <a:rPr lang="en-US" sz="1800" noProof="1">
                <a:latin typeface="Arial" panose="020B0604020202020204" pitchFamily="34" charset="0"/>
                <a:cs typeface="Arial" panose="020B0604020202020204" pitchFamily="34" charset="0"/>
              </a:rPr>
              <a:t>organi</a:t>
            </a:r>
            <a:r>
              <a:rPr lang="hr-HR" sz="1800" dirty="0">
                <a:latin typeface="Arial" panose="020B0604020202020204" pitchFamily="34" charset="0"/>
                <a:cs typeface="Arial" panose="020B0604020202020204" pitchFamily="34" charset="0"/>
              </a:rPr>
              <a:t>s</a:t>
            </a:r>
            <a:r>
              <a:rPr lang="en-US" sz="1800" dirty="0">
                <a:latin typeface="Arial" panose="020B0604020202020204" pitchFamily="34" charset="0"/>
                <a:cs typeface="Arial" panose="020B0604020202020204" pitchFamily="34" charset="0"/>
              </a:rPr>
              <a:t>e the online Lab-practical with the rat, it was very</a:t>
            </a:r>
            <a:r>
              <a:rPr lang="hr-HR"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interesting</a:t>
            </a:r>
            <a:r>
              <a:rPr lang="hr-HR" sz="1800" dirty="0">
                <a:latin typeface="Arial" panose="020B0604020202020204" pitchFamily="34" charset="0"/>
                <a:cs typeface="Arial" panose="020B0604020202020204" pitchFamily="34" charset="0"/>
              </a:rPr>
              <a:t> to me!</a:t>
            </a:r>
          </a:p>
          <a:p>
            <a:r>
              <a:rPr lang="en-US" sz="1800" dirty="0">
                <a:solidFill>
                  <a:prstClr val="black"/>
                </a:solidFill>
                <a:latin typeface="Arial" panose="020B0604020202020204" pitchFamily="34" charset="0"/>
                <a:cs typeface="Arial" panose="020B0604020202020204" pitchFamily="34" charset="0"/>
              </a:rPr>
              <a:t>Top class professor!</a:t>
            </a:r>
            <a:r>
              <a:rPr lang="hr-HR" sz="1800" dirty="0">
                <a:solidFill>
                  <a:prstClr val="black"/>
                </a:solidFill>
                <a:latin typeface="Arial" panose="020B0604020202020204" pitchFamily="34" charset="0"/>
                <a:cs typeface="Arial" panose="020B0604020202020204" pitchFamily="34" charset="0"/>
              </a:rPr>
              <a:t> </a:t>
            </a:r>
            <a:r>
              <a:rPr lang="en-US" sz="1800" dirty="0">
                <a:solidFill>
                  <a:prstClr val="black"/>
                </a:solidFill>
                <a:latin typeface="Arial" panose="020B0604020202020204" pitchFamily="34" charset="0"/>
                <a:cs typeface="Arial" panose="020B0604020202020204" pitchFamily="34" charset="0"/>
              </a:rPr>
              <a:t>Always on disposal and friendly.</a:t>
            </a:r>
            <a:endParaRPr lang="hr-HR" sz="1800" dirty="0">
              <a:solidFill>
                <a:prstClr val="black"/>
              </a:solidFill>
              <a:latin typeface="Arial" panose="020B0604020202020204" pitchFamily="34" charset="0"/>
              <a:cs typeface="Arial" panose="020B0604020202020204" pitchFamily="34" charset="0"/>
            </a:endParaRPr>
          </a:p>
          <a:p>
            <a:endParaRPr lang="hr-HR" dirty="0"/>
          </a:p>
        </p:txBody>
      </p:sp>
      <p:sp>
        <p:nvSpPr>
          <p:cNvPr id="4" name="Title 3"/>
          <p:cNvSpPr>
            <a:spLocks noGrp="1"/>
          </p:cNvSpPr>
          <p:nvPr>
            <p:ph type="title"/>
          </p:nvPr>
        </p:nvSpPr>
        <p:spPr/>
        <p:txBody>
          <a:bodyPr/>
          <a:lstStyle/>
          <a:p>
            <a:pPr algn="ctr" eaLnBrk="1" fontAlgn="auto" hangingPunct="1">
              <a:spcAft>
                <a:spcPts val="0"/>
              </a:spcAft>
              <a:defRPr/>
            </a:pPr>
            <a:r>
              <a:rPr lang="hr-HR" sz="3200" i="1" u="sng" dirty="0">
                <a:latin typeface="Arial Black" panose="020B0A04020102020204" pitchFamily="34" charset="0"/>
              </a:rPr>
              <a:t>Primjeri pohvala studenata</a:t>
            </a:r>
          </a:p>
        </p:txBody>
      </p:sp>
    </p:spTree>
    <p:extLst>
      <p:ext uri="{BB962C8B-B14F-4D97-AF65-F5344CB8AC3E}">
        <p14:creationId xmlns:p14="http://schemas.microsoft.com/office/powerpoint/2010/main" val="23434380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idx="1"/>
          </p:nvPr>
        </p:nvSpPr>
        <p:spPr>
          <a:xfrm>
            <a:off x="467544" y="1340768"/>
            <a:ext cx="8229600" cy="4752528"/>
          </a:xfrm>
        </p:spPr>
        <p:txBody>
          <a:bodyPr/>
          <a:lstStyle/>
          <a:p>
            <a:pPr algn="just" eaLnBrk="1" hangingPunct="1">
              <a:lnSpc>
                <a:spcPct val="80000"/>
              </a:lnSpc>
            </a:pPr>
            <a:r>
              <a:rPr lang="hr-HR" altLang="sr-Latn-RS" sz="2800" dirty="0">
                <a:latin typeface="Arial" panose="020B0604020202020204" pitchFamily="34" charset="0"/>
                <a:cs typeface="Arial" panose="020B0604020202020204" pitchFamily="34" charset="0"/>
              </a:rPr>
              <a:t>Povećati informiranje studenata o važnosti provođenja studentskog vrednovanja nastavnog rada.</a:t>
            </a:r>
          </a:p>
          <a:p>
            <a:pPr algn="just" eaLnBrk="1" hangingPunct="1">
              <a:lnSpc>
                <a:spcPct val="80000"/>
              </a:lnSpc>
            </a:pPr>
            <a:endParaRPr lang="hr-HR" altLang="sr-Latn-RS" sz="2800" dirty="0">
              <a:latin typeface="Arial" panose="020B0604020202020204" pitchFamily="34" charset="0"/>
              <a:cs typeface="Arial" panose="020B0604020202020204" pitchFamily="34" charset="0"/>
            </a:endParaRPr>
          </a:p>
          <a:p>
            <a:pPr algn="just" eaLnBrk="1" hangingPunct="1">
              <a:lnSpc>
                <a:spcPct val="80000"/>
              </a:lnSpc>
            </a:pPr>
            <a:r>
              <a:rPr lang="hr-HR" altLang="sr-Latn-RS" sz="2800" dirty="0">
                <a:latin typeface="Arial" panose="020B0604020202020204" pitchFamily="34" charset="0"/>
                <a:cs typeface="Arial" panose="020B0604020202020204" pitchFamily="34" charset="0"/>
              </a:rPr>
              <a:t>Ispravljati uočene negativnosti.</a:t>
            </a:r>
          </a:p>
          <a:p>
            <a:pPr marL="109537" indent="0" algn="just" eaLnBrk="1" hangingPunct="1">
              <a:lnSpc>
                <a:spcPct val="80000"/>
              </a:lnSpc>
              <a:buNone/>
            </a:pPr>
            <a:endParaRPr lang="hr-HR" altLang="sr-Latn-RS" sz="2800" dirty="0">
              <a:latin typeface="Arial" panose="020B0604020202020204" pitchFamily="34" charset="0"/>
              <a:cs typeface="Arial" panose="020B0604020202020204" pitchFamily="34" charset="0"/>
            </a:endParaRPr>
          </a:p>
          <a:p>
            <a:pPr algn="just" eaLnBrk="1" hangingPunct="1">
              <a:lnSpc>
                <a:spcPct val="80000"/>
              </a:lnSpc>
            </a:pPr>
            <a:r>
              <a:rPr lang="hr-HR" sz="2800" kern="0" dirty="0">
                <a:latin typeface="Arial" panose="020B0604020202020204" pitchFamily="34" charset="0"/>
                <a:cs typeface="Arial" panose="020B0604020202020204" pitchFamily="34" charset="0"/>
              </a:rPr>
              <a:t>Podatke za pripremu anketa dostavljati na vrijeme Uredu za kvalitetu (ažurirana zaduženja nastavnika i suradnika te njihova zvanja, dostavljati podatke o stvarnom broju studenata).</a:t>
            </a:r>
          </a:p>
          <a:p>
            <a:pPr eaLnBrk="1" hangingPunct="1">
              <a:lnSpc>
                <a:spcPct val="80000"/>
              </a:lnSpc>
            </a:pPr>
            <a:endParaRPr lang="hr-HR" sz="2800" kern="0" dirty="0"/>
          </a:p>
          <a:p>
            <a:pPr marL="109537" indent="0" eaLnBrk="1" hangingPunct="1">
              <a:lnSpc>
                <a:spcPct val="80000"/>
              </a:lnSpc>
              <a:buNone/>
            </a:pPr>
            <a:endParaRPr lang="hr-HR" altLang="sr-Latn-RS" sz="2800" dirty="0"/>
          </a:p>
        </p:txBody>
      </p:sp>
      <p:sp>
        <p:nvSpPr>
          <p:cNvPr id="2" name="Rectangle 2"/>
          <p:cNvSpPr>
            <a:spLocks noGrp="1" noChangeArrowheads="1"/>
          </p:cNvSpPr>
          <p:nvPr>
            <p:ph type="title"/>
          </p:nvPr>
        </p:nvSpPr>
        <p:spPr/>
        <p:txBody>
          <a:bodyPr/>
          <a:lstStyle/>
          <a:p>
            <a:pPr eaLnBrk="1" fontAlgn="auto" hangingPunct="1">
              <a:spcAft>
                <a:spcPts val="0"/>
              </a:spcAft>
              <a:defRPr/>
            </a:pPr>
            <a:r>
              <a:rPr lang="hr-HR" sz="3600" dirty="0"/>
              <a:t>PRIJEDLOG MJERA</a:t>
            </a:r>
            <a:endParaRPr lang="en-US" sz="36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idx="1"/>
          </p:nvPr>
        </p:nvSpPr>
        <p:spPr>
          <a:xfrm>
            <a:off x="457200" y="548680"/>
            <a:ext cx="8435280" cy="5458420"/>
          </a:xfrm>
        </p:spPr>
        <p:txBody>
          <a:bodyPr/>
          <a:lstStyle/>
          <a:p>
            <a:pPr algn="just" eaLnBrk="1" hangingPunct="1">
              <a:lnSpc>
                <a:spcPct val="90000"/>
              </a:lnSpc>
            </a:pPr>
            <a:r>
              <a:rPr lang="hr-HR" altLang="sr-Latn-RS" sz="2800" dirty="0">
                <a:latin typeface="Arial" panose="020B0604020202020204" pitchFamily="34" charset="0"/>
                <a:cs typeface="Arial" panose="020B0604020202020204" pitchFamily="34" charset="0"/>
              </a:rPr>
              <a:t>Na temelju dobivenih izvješća provoditi razgovor čelnika sastavnica sa sljedećim nastavnicima:</a:t>
            </a:r>
          </a:p>
          <a:p>
            <a:pPr marL="708025" lvl="1" indent="-342900" algn="just" eaLnBrk="1" hangingPunct="1">
              <a:lnSpc>
                <a:spcPct val="90000"/>
              </a:lnSpc>
            </a:pPr>
            <a:r>
              <a:rPr lang="hr-HR" altLang="sr-Latn-RS" sz="2400" dirty="0">
                <a:latin typeface="Arial" panose="020B0604020202020204" pitchFamily="34" charset="0"/>
                <a:cs typeface="Arial" panose="020B0604020202020204" pitchFamily="34" charset="0"/>
              </a:rPr>
              <a:t>koji imaju prosječnu ocjenu manju od 3</a:t>
            </a:r>
          </a:p>
          <a:p>
            <a:pPr marL="708025" lvl="1" indent="-342900" algn="just" eaLnBrk="1" hangingPunct="1">
              <a:lnSpc>
                <a:spcPct val="90000"/>
              </a:lnSpc>
            </a:pPr>
            <a:r>
              <a:rPr lang="hr-HR" altLang="sr-Latn-RS" sz="2400" dirty="0">
                <a:latin typeface="Arial" panose="020B0604020202020204" pitchFamily="34" charset="0"/>
                <a:cs typeface="Arial" panose="020B0604020202020204" pitchFamily="34" charset="0"/>
              </a:rPr>
              <a:t>koji su na neko od pitanja imali prosječnu  ocjenu 2 ili manju od 2 </a:t>
            </a:r>
          </a:p>
          <a:p>
            <a:pPr marL="708025" lvl="1" indent="-342900" algn="just" eaLnBrk="1" hangingPunct="1">
              <a:lnSpc>
                <a:spcPct val="90000"/>
              </a:lnSpc>
            </a:pPr>
            <a:r>
              <a:rPr lang="hr-HR" altLang="sr-Latn-RS" sz="2400" dirty="0">
                <a:latin typeface="Arial" panose="020B0604020202020204" pitchFamily="34" charset="0"/>
                <a:cs typeface="Arial" panose="020B0604020202020204" pitchFamily="34" charset="0"/>
              </a:rPr>
              <a:t>kod kojih je iz komentara vidljiva mogućnost postojanja grubog kršenja uobičajenih etičkih normi.</a:t>
            </a:r>
          </a:p>
          <a:p>
            <a:pPr marL="365125" lvl="1" indent="0" algn="just" eaLnBrk="1" hangingPunct="1">
              <a:lnSpc>
                <a:spcPct val="90000"/>
              </a:lnSpc>
              <a:buNone/>
            </a:pPr>
            <a:endParaRPr lang="hr-HR" altLang="sr-Latn-RS" sz="2400" dirty="0">
              <a:latin typeface="Arial" panose="020B0604020202020204" pitchFamily="34" charset="0"/>
              <a:cs typeface="Arial" panose="020B0604020202020204" pitchFamily="34" charset="0"/>
            </a:endParaRPr>
          </a:p>
          <a:p>
            <a:pPr marL="452437" indent="-342900" algn="just" eaLnBrk="1" hangingPunct="1">
              <a:lnSpc>
                <a:spcPct val="90000"/>
              </a:lnSpc>
            </a:pPr>
            <a:r>
              <a:rPr lang="hr-HR" altLang="sr-Latn-RS" sz="2800" dirty="0">
                <a:latin typeface="Arial" panose="020B0604020202020204" pitchFamily="34" charset="0"/>
                <a:cs typeface="Arial" panose="020B0604020202020204" pitchFamily="34" charset="0"/>
              </a:rPr>
              <a:t>Čelnik sastavnice može procijeniti da li je potrebno proširiti broj sudionika razgovora.</a:t>
            </a:r>
          </a:p>
          <a:p>
            <a:pPr marL="109537" indent="0" algn="just" eaLnBrk="1" hangingPunct="1">
              <a:lnSpc>
                <a:spcPct val="90000"/>
              </a:lnSpc>
              <a:buNone/>
            </a:pPr>
            <a:endParaRPr lang="hr-HR" altLang="sr-Latn-RS" sz="2800" dirty="0">
              <a:latin typeface="Arial" panose="020B0604020202020204" pitchFamily="34" charset="0"/>
              <a:cs typeface="Arial" panose="020B0604020202020204" pitchFamily="34" charset="0"/>
            </a:endParaRPr>
          </a:p>
          <a:p>
            <a:pPr marL="109537" indent="0" algn="just" eaLnBrk="1" hangingPunct="1">
              <a:lnSpc>
                <a:spcPct val="90000"/>
              </a:lnSpc>
              <a:buNone/>
            </a:pPr>
            <a:r>
              <a:rPr lang="hr-HR" altLang="sr-Latn-RS" sz="2800" dirty="0">
                <a:latin typeface="Arial" panose="020B0604020202020204" pitchFamily="34" charset="0"/>
                <a:cs typeface="Arial" panose="020B0604020202020204" pitchFamily="34" charset="0"/>
              </a:rPr>
              <a:t>Dostaviti izvješće o provedenim razgovorima.</a:t>
            </a:r>
          </a:p>
          <a:p>
            <a:pPr marL="109537" indent="0" eaLnBrk="1" hangingPunct="1">
              <a:lnSpc>
                <a:spcPct val="90000"/>
              </a:lnSpc>
              <a:buNone/>
            </a:pPr>
            <a:endParaRPr lang="hr-HR" altLang="sr-Latn-RS"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32859762"/>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06249">
                  <a:extLst>
                    <a:ext uri="{9D8B030D-6E8A-4147-A177-3AD203B41FA5}">
                      <a16:colId xmlns:a16="http://schemas.microsoft.com/office/drawing/2014/main" val="20000"/>
                    </a:ext>
                  </a:extLst>
                </a:gridCol>
                <a:gridCol w="1909637">
                  <a:extLst>
                    <a:ext uri="{9D8B030D-6E8A-4147-A177-3AD203B41FA5}">
                      <a16:colId xmlns:a16="http://schemas.microsoft.com/office/drawing/2014/main" val="508042112"/>
                    </a:ext>
                  </a:extLst>
                </a:gridCol>
                <a:gridCol w="1656184">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51184">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ctr"/>
                      <a:r>
                        <a:rPr lang="hr-HR" sz="1600" b="1" i="0" u="none" strike="noStrike" baseline="0" dirty="0">
                          <a:latin typeface="ArialMT-Identity-H"/>
                          <a:cs typeface="Arial" panose="020B0604020202020204" pitchFamily="34" charset="0"/>
                        </a:rPr>
                        <a:t>(EFST 20./21.-2. usporedba sa EFST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31658">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EFST 2018./2019.</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EFST 2020./2021.</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721895">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n=5285</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n=1492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n=5243</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n=1488</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n=5258</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n=1480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n=5261</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n=1487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n=5244</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n=1461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n=5234</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n=1487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n=5210</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n=1486</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n=5223</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n=1471</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n=5187</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n=1482</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57546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70765758"/>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849926">
                  <a:extLst>
                    <a:ext uri="{9D8B030D-6E8A-4147-A177-3AD203B41FA5}">
                      <a16:colId xmlns:a16="http://schemas.microsoft.com/office/drawing/2014/main" val="20000"/>
                    </a:ext>
                  </a:extLst>
                </a:gridCol>
                <a:gridCol w="2203887">
                  <a:extLst>
                    <a:ext uri="{9D8B030D-6E8A-4147-A177-3AD203B41FA5}">
                      <a16:colId xmlns:a16="http://schemas.microsoft.com/office/drawing/2014/main" val="508042112"/>
                    </a:ext>
                  </a:extLst>
                </a:gridCol>
                <a:gridCol w="2069975">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 </a:t>
                      </a:r>
                    </a:p>
                    <a:p>
                      <a:pPr algn="l"/>
                      <a:r>
                        <a:rPr lang="hr-HR" sz="1600" b="1" i="0" u="none" strike="noStrike" baseline="0" dirty="0">
                          <a:latin typeface="ArialMT-Identity-H"/>
                        </a:rPr>
                        <a:t>(</a:t>
                      </a:r>
                      <a:r>
                        <a:rPr lang="hr-HR" sz="1600" b="1" i="0" u="none" strike="noStrike" baseline="0" dirty="0">
                          <a:latin typeface="ArialMT-Identity-H"/>
                          <a:cs typeface="Arial" panose="020B0604020202020204" pitchFamily="34" charset="0"/>
                        </a:rPr>
                        <a:t>EFST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EFST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a:t>
                      </a:r>
                    </a:p>
                    <a:p>
                      <a:pPr algn="ctr"/>
                      <a:r>
                        <a:rPr lang="hr-HR" sz="1800" b="1" dirty="0">
                          <a:solidFill>
                            <a:schemeClr val="accent2"/>
                          </a:solidFill>
                          <a:latin typeface="Arial Black" panose="020B0A04020102020204" pitchFamily="34" charset="0"/>
                        </a:rPr>
                        <a:t>n=1459</a:t>
                      </a:r>
                    </a:p>
                  </a:txBody>
                  <a:tcPr anchor="ctr"/>
                </a:tc>
                <a:tc>
                  <a:txBody>
                    <a:bodyPr/>
                    <a:lstStyle/>
                    <a:p>
                      <a:pPr algn="ctr"/>
                      <a:r>
                        <a:rPr lang="hr-HR" sz="1600" b="1" dirty="0">
                          <a:solidFill>
                            <a:srgbClr val="008000"/>
                          </a:solidFill>
                          <a:latin typeface="Arial Black" panose="020B0A04020102020204" pitchFamily="34" charset="0"/>
                        </a:rPr>
                        <a:t>4,7 </a:t>
                      </a:r>
                    </a:p>
                    <a:p>
                      <a:pPr algn="ctr"/>
                      <a:r>
                        <a:rPr kumimoji="0" lang="pl-PL" sz="16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6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n=1473</a:t>
                      </a:r>
                    </a:p>
                  </a:txBody>
                  <a:tcPr anchor="ctr"/>
                </a:tc>
                <a:tc>
                  <a:txBody>
                    <a:bodyPr/>
                    <a:lstStyle/>
                    <a:p>
                      <a:pPr algn="ctr"/>
                      <a:r>
                        <a:rPr lang="hr-HR" sz="1600" b="1" dirty="0">
                          <a:solidFill>
                            <a:srgbClr val="008000"/>
                          </a:solidFill>
                          <a:latin typeface="Arial Black" panose="020B0A04020102020204" pitchFamily="34" charset="0"/>
                        </a:rPr>
                        <a:t>4,5 </a:t>
                      </a:r>
                    </a:p>
                    <a:p>
                      <a:pPr algn="ctr"/>
                      <a:r>
                        <a:rPr kumimoji="0" lang="pl-PL" sz="16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6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n=1475</a:t>
                      </a:r>
                    </a:p>
                  </a:txBody>
                  <a:tcPr anchor="ctr"/>
                </a:tc>
                <a:tc>
                  <a:txBody>
                    <a:bodyPr/>
                    <a:lstStyle/>
                    <a:p>
                      <a:pPr algn="ctr"/>
                      <a:r>
                        <a:rPr lang="hr-HR" sz="1600" b="1" dirty="0">
                          <a:solidFill>
                            <a:srgbClr val="008000"/>
                          </a:solidFill>
                          <a:latin typeface="Arial Black" panose="020B0A04020102020204" pitchFamily="34" charset="0"/>
                        </a:rPr>
                        <a:t>4,6 </a:t>
                      </a:r>
                    </a:p>
                    <a:p>
                      <a:pPr algn="ctr"/>
                      <a:r>
                        <a:rPr kumimoji="0" lang="hr-HR" sz="16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6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n=1469</a:t>
                      </a:r>
                    </a:p>
                  </a:txBody>
                  <a:tcPr anchor="ctr"/>
                </a:tc>
                <a:tc>
                  <a:txBody>
                    <a:bodyPr/>
                    <a:lstStyle/>
                    <a:p>
                      <a:pPr algn="ctr"/>
                      <a:r>
                        <a:rPr lang="hr-HR" sz="1600" b="1" dirty="0">
                          <a:solidFill>
                            <a:srgbClr val="008000"/>
                          </a:solidFill>
                          <a:latin typeface="Arial Black" panose="020B0A04020102020204" pitchFamily="34" charset="0"/>
                        </a:rPr>
                        <a:t>4,8 </a:t>
                      </a:r>
                    </a:p>
                    <a:p>
                      <a:pPr algn="ctr"/>
                      <a:r>
                        <a:rPr kumimoji="0" lang="hr-HR" sz="16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6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02957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70247031"/>
              </p:ext>
            </p:extLst>
          </p:nvPr>
        </p:nvGraphicFramePr>
        <p:xfrm>
          <a:off x="20210" y="0"/>
          <a:ext cx="9123788" cy="6949440"/>
        </p:xfrm>
        <a:graphic>
          <a:graphicData uri="http://schemas.openxmlformats.org/drawingml/2006/table">
            <a:tbl>
              <a:tblPr firstRow="1" bandRow="1">
                <a:tableStyleId>{00A15C55-8517-42AA-B614-E9B94910E393}</a:tableStyleId>
              </a:tblPr>
              <a:tblGrid>
                <a:gridCol w="3506249">
                  <a:extLst>
                    <a:ext uri="{9D8B030D-6E8A-4147-A177-3AD203B41FA5}">
                      <a16:colId xmlns:a16="http://schemas.microsoft.com/office/drawing/2014/main" val="20000"/>
                    </a:ext>
                  </a:extLst>
                </a:gridCol>
                <a:gridCol w="1909637">
                  <a:extLst>
                    <a:ext uri="{9D8B030D-6E8A-4147-A177-3AD203B41FA5}">
                      <a16:colId xmlns:a16="http://schemas.microsoft.com/office/drawing/2014/main" val="508042112"/>
                    </a:ext>
                  </a:extLst>
                </a:gridCol>
                <a:gridCol w="1656184">
                  <a:extLst>
                    <a:ext uri="{9D8B030D-6E8A-4147-A177-3AD203B41FA5}">
                      <a16:colId xmlns:a16="http://schemas.microsoft.com/office/drawing/2014/main" val="20002"/>
                    </a:ext>
                  </a:extLst>
                </a:gridCol>
                <a:gridCol w="2051718">
                  <a:extLst>
                    <a:ext uri="{9D8B030D-6E8A-4147-A177-3AD203B41FA5}">
                      <a16:colId xmlns:a16="http://schemas.microsoft.com/office/drawing/2014/main" val="20003"/>
                    </a:ext>
                  </a:extLst>
                </a:gridCol>
              </a:tblGrid>
              <a:tr h="451184">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a:t>
                      </a:r>
                      <a:r>
                        <a:rPr lang="nn-NO" sz="1200" b="1" i="0" u="none" strike="noStrike" baseline="0" dirty="0">
                          <a:latin typeface="ArialMT-Identity-H"/>
                        </a:rPr>
                        <a:t> nastave i nastavnog rada</a:t>
                      </a:r>
                      <a:endParaRPr lang="hr-HR" sz="1200" b="1" i="0" u="none" strike="noStrike" baseline="0" dirty="0">
                        <a:latin typeface="ArialMT-Identity-H"/>
                      </a:endParaRPr>
                    </a:p>
                    <a:p>
                      <a:pPr algn="ctr"/>
                      <a:r>
                        <a:rPr lang="hr-HR" sz="1600" b="1" i="0" u="none" strike="noStrike" baseline="0" dirty="0">
                          <a:latin typeface="ArialMT-Identity-H"/>
                          <a:cs typeface="Arial" panose="020B0604020202020204" pitchFamily="34" charset="0"/>
                        </a:rPr>
                        <a:t>(FESB 20./21.-2. usporedba sa FESB 18./19.-2. i UNIST  20./21.-2.)</a:t>
                      </a:r>
                      <a:endParaRPr lang="hr-HR" sz="1600" b="1" dirty="0">
                        <a:latin typeface="Arial" panose="020B0604020202020204" pitchFamily="34" charset="0"/>
                        <a:cs typeface="Arial" panose="020B0604020202020204" pitchFamily="34" charset="0"/>
                      </a:endParaRPr>
                    </a:p>
                  </a:txBody>
                  <a:tcPr anchor="ctr"/>
                </a:tc>
                <a:tc gridSpan="3">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sz="1200" dirty="0"/>
                    </a:p>
                  </a:txBody>
                  <a:tcPr/>
                </a:tc>
                <a:tc hMerge="1">
                  <a:txBody>
                    <a:bodyPr/>
                    <a:lstStyle/>
                    <a:p>
                      <a:endParaRPr lang="hr-HR" sz="1200" dirty="0"/>
                    </a:p>
                  </a:txBody>
                  <a:tcPr/>
                </a:tc>
                <a:extLst>
                  <a:ext uri="{0D108BD9-81ED-4DB2-BD59-A6C34878D82A}">
                    <a16:rowId xmlns:a16="http://schemas.microsoft.com/office/drawing/2014/main" val="280963672"/>
                  </a:ext>
                </a:extLst>
              </a:tr>
              <a:tr h="631658">
                <a:tc vMerge="1">
                  <a:txBody>
                    <a:bodyPr/>
                    <a:lstStyle/>
                    <a:p>
                      <a:endParaRPr lang="hr-HR"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1600" b="1" i="0" u="none" strike="noStrike" kern="1200" cap="none" spc="0" normalizeH="0" baseline="0" noProof="0" dirty="0">
                          <a:ln>
                            <a:noFill/>
                          </a:ln>
                          <a:solidFill>
                            <a:schemeClr val="accent4"/>
                          </a:solidFill>
                          <a:effectLst/>
                          <a:uLnTx/>
                          <a:uFillTx/>
                          <a:latin typeface="Arial Black" panose="020B0A04020102020204" pitchFamily="34" charset="0"/>
                          <a:ea typeface="+mn-ea"/>
                          <a:cs typeface="Arial" panose="020B0604020202020204" pitchFamily="34" charset="0"/>
                        </a:rPr>
                        <a:t>FESB 18./19.-2.</a:t>
                      </a:r>
                    </a:p>
                  </a:txBody>
                  <a:tcPr anchor="ctr"/>
                </a:tc>
                <a:tc>
                  <a:txBody>
                    <a:bodyPr/>
                    <a:lstStyle/>
                    <a:p>
                      <a:pPr algn="ctr"/>
                      <a:r>
                        <a:rPr lang="hr-HR" sz="1800" b="1" dirty="0">
                          <a:solidFill>
                            <a:schemeClr val="accent2"/>
                          </a:solidFill>
                          <a:latin typeface="Arial Black" panose="020B0A04020102020204" pitchFamily="34" charset="0"/>
                          <a:cs typeface="Arial" panose="020B0604020202020204" pitchFamily="34" charset="0"/>
                        </a:rPr>
                        <a:t>FESB 20./21.-2.</a:t>
                      </a:r>
                    </a:p>
                  </a:txBody>
                  <a:tcPr anchor="ctr"/>
                </a:tc>
                <a:tc>
                  <a:txBody>
                    <a:bodyPr/>
                    <a:lstStyle/>
                    <a:p>
                      <a:pPr algn="ctr"/>
                      <a:r>
                        <a:rPr lang="hr-HR" sz="16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721895">
                <a:tc>
                  <a:txBody>
                    <a:bodyPr/>
                    <a:lstStyle/>
                    <a:p>
                      <a:pPr algn="l"/>
                      <a:r>
                        <a:rPr kumimoji="0" lang="hr-HR" sz="1400" b="1" kern="1200" dirty="0">
                          <a:effectLst/>
                          <a:latin typeface="Arial" panose="020B0604020202020204" pitchFamily="34" charset="0"/>
                          <a:cs typeface="Arial" panose="020B0604020202020204" pitchFamily="34" charset="0"/>
                        </a:rPr>
                        <a:t>Nastavnik/suradnik na jasan i razumljiv način upoznao Vas je sa sadržajem i izvedbenim planom predmeta</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n=5665</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n=1364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n=15621</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je jasno utvrdio načine i kriterije ocjenjivanja studenata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n=5646</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n=1364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n=15595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Nastava se održava na vrijeme i redovito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4,8 </a:t>
                      </a:r>
                    </a:p>
                    <a:p>
                      <a:pPr algn="ctr"/>
                      <a:r>
                        <a:rPr lang="hr-HR" sz="1800" b="1" dirty="0">
                          <a:solidFill>
                            <a:schemeClr val="accent4"/>
                          </a:solidFill>
                          <a:latin typeface="Arial" panose="020B0604020202020204" pitchFamily="34" charset="0"/>
                          <a:cs typeface="Arial" panose="020B0604020202020204" pitchFamily="34" charset="0"/>
                        </a:rPr>
                        <a:t>n=5638</a:t>
                      </a: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n=1360</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razumljivo izlaže nastavne sadržaje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4,5 </a:t>
                      </a:r>
                    </a:p>
                    <a:p>
                      <a:pPr algn="ctr"/>
                      <a:r>
                        <a:rPr lang="hr-HR" sz="1800" b="1" dirty="0">
                          <a:solidFill>
                            <a:schemeClr val="accent4"/>
                          </a:solidFill>
                          <a:latin typeface="Arial" panose="020B0604020202020204" pitchFamily="34" charset="0"/>
                          <a:cs typeface="Arial" panose="020B0604020202020204" pitchFamily="34" charset="0"/>
                        </a:rPr>
                        <a:t>n=5664</a:t>
                      </a: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n=1367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n=15613</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Nastava se izvodi u skladu sa izvedbenim planom</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n=5586</a:t>
                      </a:r>
                    </a:p>
                  </a:txBody>
                  <a:tcPr anchor="ctr"/>
                </a:tc>
                <a:tc>
                  <a:txBody>
                    <a:bodyPr/>
                    <a:lstStyle/>
                    <a:p>
                      <a:pPr algn="ctr"/>
                      <a:r>
                        <a:rPr lang="hr-HR" sz="1800" b="1" dirty="0">
                          <a:solidFill>
                            <a:schemeClr val="accent2"/>
                          </a:solidFill>
                          <a:latin typeface="Arial Black" panose="020B0A04020102020204" pitchFamily="34" charset="0"/>
                        </a:rPr>
                        <a:t>4,7 </a:t>
                      </a:r>
                    </a:p>
                    <a:p>
                      <a:pPr algn="ctr"/>
                      <a:r>
                        <a:rPr lang="hr-HR" sz="1800" b="1" dirty="0">
                          <a:solidFill>
                            <a:schemeClr val="accent2"/>
                          </a:solidFill>
                          <a:latin typeface="Arial Black" panose="020B0A04020102020204" pitchFamily="34" charset="0"/>
                        </a:rPr>
                        <a:t>n=1327</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n=15406</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 materijali su primjereni i razumljivi</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4,4 </a:t>
                      </a:r>
                    </a:p>
                    <a:p>
                      <a:pPr algn="ctr"/>
                      <a:r>
                        <a:rPr lang="hr-HR" sz="1800" b="1" dirty="0">
                          <a:solidFill>
                            <a:schemeClr val="accent4"/>
                          </a:solidFill>
                          <a:latin typeface="Arial" panose="020B0604020202020204" pitchFamily="34" charset="0"/>
                          <a:cs typeface="Arial" panose="020B0604020202020204" pitchFamily="34" charset="0"/>
                        </a:rPr>
                        <a:t>n=5643</a:t>
                      </a:r>
                    </a:p>
                  </a:txBody>
                  <a:tcPr anchor="ctr"/>
                </a:tc>
                <a:tc>
                  <a:txBody>
                    <a:bodyPr/>
                    <a:lstStyle/>
                    <a:p>
                      <a:pPr algn="ctr"/>
                      <a:r>
                        <a:rPr lang="hr-HR" sz="1800" b="1" dirty="0">
                          <a:solidFill>
                            <a:schemeClr val="accent2"/>
                          </a:solidFill>
                          <a:latin typeface="Arial Black" panose="020B0A04020102020204" pitchFamily="34" charset="0"/>
                        </a:rPr>
                        <a:t>4,3 </a:t>
                      </a:r>
                    </a:p>
                    <a:p>
                      <a:pPr algn="ctr"/>
                      <a:r>
                        <a:rPr lang="hr-HR" sz="1800" b="1" dirty="0">
                          <a:solidFill>
                            <a:schemeClr val="accent2"/>
                          </a:solidFill>
                          <a:latin typeface="Arial Black" panose="020B0A04020102020204" pitchFamily="34" charset="0"/>
                        </a:rPr>
                        <a:t>n=1364</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4,5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se zalaže što kvalitetnije izložiti nastavno gradivo</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4,6 </a:t>
                      </a:r>
                    </a:p>
                    <a:p>
                      <a:pPr algn="ctr"/>
                      <a:r>
                        <a:rPr lang="hr-HR" sz="1800" b="1" dirty="0">
                          <a:solidFill>
                            <a:schemeClr val="accent4"/>
                          </a:solidFill>
                          <a:latin typeface="Arial" panose="020B0604020202020204" pitchFamily="34" charset="0"/>
                          <a:cs typeface="Arial" panose="020B0604020202020204" pitchFamily="34" charset="0"/>
                        </a:rPr>
                        <a:t>n=5615</a:t>
                      </a: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n=1369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n=15587</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potiče studente na aktivnost tijekom nastave</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4,5 </a:t>
                      </a:r>
                    </a:p>
                    <a:p>
                      <a:pPr algn="ctr"/>
                      <a:r>
                        <a:rPr lang="hr-HR" sz="1800" b="1" dirty="0">
                          <a:solidFill>
                            <a:schemeClr val="accent4"/>
                          </a:solidFill>
                          <a:latin typeface="Arial" panose="020B0604020202020204" pitchFamily="34" charset="0"/>
                          <a:cs typeface="Arial" panose="020B0604020202020204" pitchFamily="34" charset="0"/>
                        </a:rPr>
                        <a:t>n=5612</a:t>
                      </a:r>
                    </a:p>
                  </a:txBody>
                  <a:tcPr anchor="ctr"/>
                </a:tc>
                <a:tc>
                  <a:txBody>
                    <a:bodyPr/>
                    <a:lstStyle/>
                    <a:p>
                      <a:pPr algn="ctr"/>
                      <a:r>
                        <a:rPr lang="hr-HR" sz="1800" b="1" dirty="0">
                          <a:solidFill>
                            <a:schemeClr val="accent2"/>
                          </a:solidFill>
                          <a:latin typeface="Arial Black" panose="020B0A04020102020204" pitchFamily="34" charset="0"/>
                        </a:rPr>
                        <a:t>4,3 </a:t>
                      </a:r>
                    </a:p>
                    <a:p>
                      <a:pPr algn="ctr"/>
                      <a:r>
                        <a:rPr lang="hr-HR" sz="1800" b="1" dirty="0">
                          <a:solidFill>
                            <a:schemeClr val="accent2"/>
                          </a:solidFill>
                          <a:latin typeface="Arial Black" panose="020B0A04020102020204" pitchFamily="34" charset="0"/>
                        </a:rPr>
                        <a:t>n=1339</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n=15508</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31658">
                <a:tc>
                  <a:txBody>
                    <a:bodyPr/>
                    <a:lstStyle/>
                    <a:p>
                      <a:pPr algn="l"/>
                      <a:r>
                        <a:rPr kumimoji="0" lang="hr-HR" sz="1400" b="1" kern="1200" dirty="0">
                          <a:effectLst/>
                          <a:latin typeface="Arial" panose="020B0604020202020204" pitchFamily="34" charset="0"/>
                          <a:cs typeface="Arial" panose="020B0604020202020204" pitchFamily="34" charset="0"/>
                        </a:rPr>
                        <a:t>Nastavnik/suradnik  je korektan u komunikaciji sa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4"/>
                          </a:solidFill>
                          <a:latin typeface="Arial" panose="020B0604020202020204" pitchFamily="34" charset="0"/>
                          <a:cs typeface="Arial" panose="020B0604020202020204" pitchFamily="34" charset="0"/>
                        </a:rPr>
                        <a:t>4,7 </a:t>
                      </a:r>
                    </a:p>
                    <a:p>
                      <a:pPr algn="ctr"/>
                      <a:r>
                        <a:rPr lang="hr-HR" sz="1800" b="1" dirty="0">
                          <a:solidFill>
                            <a:schemeClr val="accent4"/>
                          </a:solidFill>
                          <a:latin typeface="Arial" panose="020B0604020202020204" pitchFamily="34" charset="0"/>
                          <a:cs typeface="Arial" panose="020B0604020202020204" pitchFamily="34" charset="0"/>
                        </a:rPr>
                        <a:t>n=5596</a:t>
                      </a: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n=1348</a:t>
                      </a:r>
                    </a:p>
                  </a:txBody>
                  <a:tcPr anchor="ctr"/>
                </a:tc>
                <a:tc>
                  <a:txBody>
                    <a:bodyPr/>
                    <a:lstStyle/>
                    <a:p>
                      <a:pPr algn="ctr"/>
                      <a:r>
                        <a:rPr lang="hr-HR" sz="1800" b="1" dirty="0">
                          <a:solidFill>
                            <a:srgbClr val="008000"/>
                          </a:solidFill>
                          <a:latin typeface="Arial Black" panose="020B0A04020102020204" pitchFamily="34" charset="0"/>
                          <a:cs typeface="Arial" panose="020B0604020202020204" pitchFamily="34" charset="0"/>
                        </a:rPr>
                        <a:t>4,7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Arial" panose="020B0604020202020204" pitchFamily="34" charset="0"/>
                        </a:rPr>
                        <a:t>n=15565</a:t>
                      </a:r>
                      <a:endParaRPr lang="hr-HR" sz="1800" b="1" dirty="0">
                        <a:solidFill>
                          <a:srgbClr val="008000"/>
                        </a:solidFill>
                        <a:latin typeface="Arial Black" panose="020B0A040201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902715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36008721"/>
              </p:ext>
            </p:extLst>
          </p:nvPr>
        </p:nvGraphicFramePr>
        <p:xfrm>
          <a:off x="10106" y="1484784"/>
          <a:ext cx="9123788" cy="3484656"/>
        </p:xfrm>
        <a:graphic>
          <a:graphicData uri="http://schemas.openxmlformats.org/drawingml/2006/table">
            <a:tbl>
              <a:tblPr firstRow="1" bandRow="1">
                <a:tableStyleId>{00A15C55-8517-42AA-B614-E9B94910E393}</a:tableStyleId>
              </a:tblPr>
              <a:tblGrid>
                <a:gridCol w="4705910">
                  <a:extLst>
                    <a:ext uri="{9D8B030D-6E8A-4147-A177-3AD203B41FA5}">
                      <a16:colId xmlns:a16="http://schemas.microsoft.com/office/drawing/2014/main" val="20000"/>
                    </a:ext>
                  </a:extLst>
                </a:gridCol>
                <a:gridCol w="2088232">
                  <a:extLst>
                    <a:ext uri="{9D8B030D-6E8A-4147-A177-3AD203B41FA5}">
                      <a16:colId xmlns:a16="http://schemas.microsoft.com/office/drawing/2014/main" val="508042112"/>
                    </a:ext>
                  </a:extLst>
                </a:gridCol>
                <a:gridCol w="2329646">
                  <a:extLst>
                    <a:ext uri="{9D8B030D-6E8A-4147-A177-3AD203B41FA5}">
                      <a16:colId xmlns:a16="http://schemas.microsoft.com/office/drawing/2014/main" val="3520893734"/>
                    </a:ext>
                  </a:extLst>
                </a:gridCol>
              </a:tblGrid>
              <a:tr h="342861">
                <a:tc rowSpan="2">
                  <a:txBody>
                    <a:bodyPr/>
                    <a:lstStyle/>
                    <a:p>
                      <a:pPr algn="l"/>
                      <a:r>
                        <a:rPr lang="hr-HR" sz="1200" b="1" dirty="0">
                          <a:latin typeface="Arial" panose="020B0604020202020204" pitchFamily="34" charset="0"/>
                          <a:cs typeface="Arial" panose="020B0604020202020204" pitchFamily="34" charset="0"/>
                        </a:rPr>
                        <a:t>PITANJA-</a:t>
                      </a:r>
                      <a:r>
                        <a:rPr lang="nn-NO" sz="1200" b="1" i="0" u="none" strike="noStrike" baseline="0" dirty="0">
                          <a:latin typeface="ArialMT-Identity-H"/>
                        </a:rPr>
                        <a:t>kvalitet</a:t>
                      </a:r>
                      <a:r>
                        <a:rPr lang="hr-HR" sz="1200" b="1" i="0" u="none" strike="noStrike" baseline="0" dirty="0">
                          <a:latin typeface="ArialMT-Identity-H"/>
                        </a:rPr>
                        <a:t>a nastave na daljinu</a:t>
                      </a:r>
                    </a:p>
                    <a:p>
                      <a:pPr algn="l"/>
                      <a:r>
                        <a:rPr lang="hr-HR" sz="1600" b="1" i="0" u="none" strike="noStrike" baseline="0" dirty="0">
                          <a:latin typeface="ArialMT-Identity-H"/>
                        </a:rPr>
                        <a:t>(</a:t>
                      </a:r>
                      <a:r>
                        <a:rPr lang="hr-HR" sz="1600" b="1" i="0" u="none" strike="noStrike" baseline="0" dirty="0">
                          <a:latin typeface="ArialMT-Identity-H"/>
                          <a:cs typeface="Arial" panose="020B0604020202020204" pitchFamily="34" charset="0"/>
                        </a:rPr>
                        <a:t>FESB 20./21.-2. usporedba sa UNIST  20./21.-2.)</a:t>
                      </a:r>
                      <a:endParaRPr lang="hr-HR" sz="1600" b="1" dirty="0">
                        <a:latin typeface="Arial" panose="020B0604020202020204" pitchFamily="34" charset="0"/>
                        <a:cs typeface="Arial" panose="020B0604020202020204" pitchFamily="34" charset="0"/>
                      </a:endParaRPr>
                    </a:p>
                  </a:txBody>
                  <a:tcPr anchor="ctr"/>
                </a:tc>
                <a:tc gridSpan="2">
                  <a:txBody>
                    <a:bodyPr/>
                    <a:lstStyle/>
                    <a:p>
                      <a:pPr algn="ctr"/>
                      <a:r>
                        <a:rPr lang="hr-HR" sz="1200" b="1" dirty="0">
                          <a:latin typeface="Arial" panose="020B0604020202020204" pitchFamily="34" charset="0"/>
                          <a:cs typeface="Arial" panose="020B0604020202020204" pitchFamily="34" charset="0"/>
                        </a:rPr>
                        <a:t>Globalni indeks</a:t>
                      </a:r>
                    </a:p>
                    <a:p>
                      <a:pPr algn="ctr"/>
                      <a:r>
                        <a:rPr lang="hr-HR" sz="1200" b="1" dirty="0">
                          <a:latin typeface="Arial" panose="020B0604020202020204" pitchFamily="34" charset="0"/>
                          <a:cs typeface="Arial" panose="020B0604020202020204" pitchFamily="34" charset="0"/>
                        </a:rPr>
                        <a:t>n = broj odgovora</a:t>
                      </a:r>
                    </a:p>
                  </a:txBody>
                  <a:tcPr/>
                </a:tc>
                <a:tc hMerge="1">
                  <a:txBody>
                    <a:bodyPr/>
                    <a:lstStyle/>
                    <a:p>
                      <a:endParaRPr lang="hr-HR"/>
                    </a:p>
                  </a:txBody>
                  <a:tcPr/>
                </a:tc>
                <a:extLst>
                  <a:ext uri="{0D108BD9-81ED-4DB2-BD59-A6C34878D82A}">
                    <a16:rowId xmlns:a16="http://schemas.microsoft.com/office/drawing/2014/main" val="280963672"/>
                  </a:ext>
                </a:extLst>
              </a:tr>
              <a:tr h="467136">
                <a:tc vMerge="1">
                  <a:txBody>
                    <a:bodyPr/>
                    <a:lstStyle/>
                    <a:p>
                      <a:endParaRPr lang="hr-HR" sz="1200" dirty="0"/>
                    </a:p>
                  </a:txBody>
                  <a:tcPr/>
                </a:tc>
                <a:tc>
                  <a:txBody>
                    <a:bodyPr/>
                    <a:lstStyle/>
                    <a:p>
                      <a:pPr algn="ctr"/>
                      <a:r>
                        <a:rPr lang="hr-HR" sz="1800" b="1" dirty="0">
                          <a:solidFill>
                            <a:schemeClr val="accent2"/>
                          </a:solidFill>
                          <a:latin typeface="Arial Black" panose="020B0A04020102020204" pitchFamily="34" charset="0"/>
                        </a:rPr>
                        <a:t>FESB 20./21.-2.</a:t>
                      </a:r>
                    </a:p>
                  </a:txBody>
                  <a:tcPr anchor="ctr"/>
                </a:tc>
                <a:tc>
                  <a:txBody>
                    <a:bodyPr/>
                    <a:lstStyle/>
                    <a:p>
                      <a:pPr algn="ctr"/>
                      <a:r>
                        <a:rPr lang="hr-HR" sz="1800" b="1" u="none" dirty="0">
                          <a:solidFill>
                            <a:srgbClr val="008000"/>
                          </a:solidFill>
                          <a:latin typeface="Arial Black" panose="020B0A04020102020204" pitchFamily="34" charset="0"/>
                        </a:rPr>
                        <a:t>UNIST 20./21.-2.</a:t>
                      </a:r>
                    </a:p>
                  </a:txBody>
                  <a:tcPr anchor="ctr"/>
                </a:tc>
                <a:extLst>
                  <a:ext uri="{0D108BD9-81ED-4DB2-BD59-A6C34878D82A}">
                    <a16:rowId xmlns:a16="http://schemas.microsoft.com/office/drawing/2014/main" val="10000"/>
                  </a:ext>
                </a:extLst>
              </a:tr>
              <a:tr h="630163">
                <a:tc>
                  <a:txBody>
                    <a:bodyPr/>
                    <a:lstStyle/>
                    <a:p>
                      <a:pPr algn="l"/>
                      <a:r>
                        <a:rPr lang="pl-PL" sz="1400" b="1" i="0" u="none" strike="noStrike" baseline="0" dirty="0">
                          <a:latin typeface="ArialMT-Identity-H"/>
                        </a:rPr>
                        <a:t>Nastavnik/suradnik je bio dostupan studentima</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4,6 </a:t>
                      </a:r>
                    </a:p>
                    <a:p>
                      <a:pPr algn="ctr"/>
                      <a:r>
                        <a:rPr lang="hr-HR" sz="1800" b="1" dirty="0">
                          <a:solidFill>
                            <a:schemeClr val="accent2"/>
                          </a:solidFill>
                          <a:latin typeface="Arial Black" panose="020B0A04020102020204" pitchFamily="34" charset="0"/>
                        </a:rPr>
                        <a:t>n=1211</a:t>
                      </a:r>
                    </a:p>
                  </a:txBody>
                  <a:tcPr anchor="ctr"/>
                </a:tc>
                <a:tc>
                  <a:txBody>
                    <a:bodyPr/>
                    <a:lstStyle/>
                    <a:p>
                      <a:pPr algn="ctr"/>
                      <a:r>
                        <a:rPr lang="hr-HR" sz="1800" b="1" dirty="0">
                          <a:solidFill>
                            <a:srgbClr val="008000"/>
                          </a:solidFill>
                          <a:latin typeface="Arial Black" panose="020B0A04020102020204" pitchFamily="34" charset="0"/>
                        </a:rPr>
                        <a:t>4,7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n=12872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1"/>
                  </a:ext>
                </a:extLst>
              </a:tr>
              <a:tr h="627803">
                <a:tc>
                  <a:txBody>
                    <a:bodyPr/>
                    <a:lstStyle/>
                    <a:p>
                      <a:pPr algn="l"/>
                      <a:r>
                        <a:rPr lang="pl-PL" sz="1400" b="1" i="0" u="none" strike="noStrike" baseline="0" dirty="0">
                          <a:latin typeface="ArialMT-Identity-H"/>
                        </a:rPr>
                        <a:t>Dostupni materijali bili su dovoljno razumljivi za</a:t>
                      </a:r>
                      <a:endParaRPr lang="pl-PL" sz="1400" b="1" i="0" u="none" strike="noStrike" baseline="0" dirty="0">
                        <a:solidFill>
                          <a:srgbClr val="C00000"/>
                        </a:solidFill>
                        <a:latin typeface="ArialMT-Identity-H"/>
                      </a:endParaRPr>
                    </a:p>
                    <a:p>
                      <a:pPr algn="l"/>
                      <a:r>
                        <a:rPr lang="hr-HR" sz="1400" b="1" i="0" u="none" strike="noStrike" baseline="0" dirty="0">
                          <a:latin typeface="ArialMT-Identity-H"/>
                        </a:rPr>
                        <a:t>učenje.</a:t>
                      </a:r>
                      <a:endParaRPr lang="hr-HR" sz="1400" b="1" dirty="0">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4,4 </a:t>
                      </a:r>
                    </a:p>
                    <a:p>
                      <a:pPr algn="ctr"/>
                      <a:r>
                        <a:rPr lang="hr-HR" sz="1800" b="1" dirty="0">
                          <a:solidFill>
                            <a:schemeClr val="accent2"/>
                          </a:solidFill>
                          <a:latin typeface="Arial Black" panose="020B0A04020102020204" pitchFamily="34" charset="0"/>
                        </a:rPr>
                        <a:t>n=1251</a:t>
                      </a:r>
                    </a:p>
                  </a:txBody>
                  <a:tcPr anchor="ctr"/>
                </a:tc>
                <a:tc>
                  <a:txBody>
                    <a:bodyPr/>
                    <a:lstStyle/>
                    <a:p>
                      <a:pPr algn="ctr"/>
                      <a:r>
                        <a:rPr lang="hr-HR" sz="1800" b="1" dirty="0">
                          <a:solidFill>
                            <a:srgbClr val="008000"/>
                          </a:solidFill>
                          <a:latin typeface="Arial Black" panose="020B0A04020102020204" pitchFamily="34" charset="0"/>
                        </a:rPr>
                        <a:t>4,5 </a:t>
                      </a:r>
                    </a:p>
                    <a:p>
                      <a:pPr algn="ctr"/>
                      <a:r>
                        <a:rPr kumimoji="0" lang="pl-PL"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n=12962</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2"/>
                  </a:ext>
                </a:extLst>
              </a:tr>
              <a:tr h="613955">
                <a:tc>
                  <a:txBody>
                    <a:bodyPr/>
                    <a:lstStyle/>
                    <a:p>
                      <a:pPr algn="l"/>
                      <a:r>
                        <a:rPr lang="hr-HR" sz="1400" b="1" i="0" u="none" strike="noStrike" baseline="0" dirty="0">
                          <a:latin typeface="ArialMT-Identity-H"/>
                        </a:rPr>
                        <a:t>Nastavnik/suradnik se potrudio što kvalitetnije</a:t>
                      </a:r>
                    </a:p>
                    <a:p>
                      <a:pPr algn="l"/>
                      <a:r>
                        <a:rPr lang="hr-HR" sz="1400" b="1" i="0" u="none" strike="noStrike" baseline="0" noProof="0" dirty="0">
                          <a:latin typeface="ArialMT-Identity-H"/>
                        </a:rPr>
                        <a:t>prilagoditi materijale nastavi na daljinu</a:t>
                      </a:r>
                      <a:endParaRPr lang="hr-HR" sz="1400" b="1" noProof="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4,5 </a:t>
                      </a:r>
                    </a:p>
                    <a:p>
                      <a:pPr algn="ctr"/>
                      <a:r>
                        <a:rPr lang="hr-HR" sz="1800" b="1" dirty="0">
                          <a:solidFill>
                            <a:schemeClr val="accent2"/>
                          </a:solidFill>
                          <a:latin typeface="Arial Black" panose="020B0A04020102020204" pitchFamily="34" charset="0"/>
                        </a:rPr>
                        <a:t>n=1243</a:t>
                      </a:r>
                    </a:p>
                  </a:txBody>
                  <a:tcPr anchor="ctr"/>
                </a:tc>
                <a:tc>
                  <a:txBody>
                    <a:bodyPr/>
                    <a:lstStyle/>
                    <a:p>
                      <a:pPr algn="ctr"/>
                      <a:r>
                        <a:rPr lang="hr-HR" sz="1800" b="1" dirty="0">
                          <a:solidFill>
                            <a:srgbClr val="008000"/>
                          </a:solidFill>
                          <a:latin typeface="Arial Black" panose="020B0A04020102020204" pitchFamily="34" charset="0"/>
                        </a:rPr>
                        <a:t>4,6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n=12950</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3"/>
                  </a:ext>
                </a:extLst>
              </a:tr>
              <a:tr h="627803">
                <a:tc>
                  <a:txBody>
                    <a:bodyPr/>
                    <a:lstStyle/>
                    <a:p>
                      <a:pPr algn="l"/>
                      <a:r>
                        <a:rPr lang="hr-HR" sz="1400" b="1" i="0" u="none" strike="noStrike" baseline="0" dirty="0">
                          <a:latin typeface="ArialMT-Identity-H"/>
                        </a:rPr>
                        <a:t>Nastava na daljinu odvijala se u realnom vremenu</a:t>
                      </a:r>
                      <a:endParaRPr lang="hr-HR" sz="1400" b="1"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hr-HR" sz="1800" b="1" dirty="0">
                          <a:solidFill>
                            <a:schemeClr val="accent2"/>
                          </a:solidFill>
                          <a:latin typeface="Arial Black" panose="020B0A04020102020204" pitchFamily="34" charset="0"/>
                        </a:rPr>
                        <a:t>4,8 </a:t>
                      </a:r>
                    </a:p>
                    <a:p>
                      <a:pPr algn="ctr"/>
                      <a:r>
                        <a:rPr lang="hr-HR" sz="1800" b="1" dirty="0">
                          <a:solidFill>
                            <a:schemeClr val="accent2"/>
                          </a:solidFill>
                          <a:latin typeface="Arial Black" panose="020B0A04020102020204" pitchFamily="34" charset="0"/>
                        </a:rPr>
                        <a:t>n=1238</a:t>
                      </a:r>
                    </a:p>
                  </a:txBody>
                  <a:tcPr anchor="ctr"/>
                </a:tc>
                <a:tc>
                  <a:txBody>
                    <a:bodyPr/>
                    <a:lstStyle/>
                    <a:p>
                      <a:pPr algn="ctr"/>
                      <a:r>
                        <a:rPr lang="hr-HR" sz="1800" b="1" dirty="0">
                          <a:solidFill>
                            <a:srgbClr val="008000"/>
                          </a:solidFill>
                          <a:latin typeface="Arial Black" panose="020B0A04020102020204" pitchFamily="34" charset="0"/>
                        </a:rPr>
                        <a:t>4,8 </a:t>
                      </a:r>
                    </a:p>
                    <a:p>
                      <a:pPr algn="ctr"/>
                      <a:r>
                        <a:rPr kumimoji="0" lang="hr-HR" sz="1800" b="0" i="0" u="none" strike="noStrike" kern="1200" cap="none" spc="0" normalizeH="0" baseline="0" noProof="0" dirty="0">
                          <a:ln>
                            <a:noFill/>
                          </a:ln>
                          <a:solidFill>
                            <a:srgbClr val="008000"/>
                          </a:solidFill>
                          <a:effectLst/>
                          <a:uLnTx/>
                          <a:uFillTx/>
                          <a:latin typeface="Arial Black" panose="020B0A04020102020204" pitchFamily="34" charset="0"/>
                          <a:ea typeface="+mn-ea"/>
                          <a:cs typeface="+mn-cs"/>
                        </a:rPr>
                        <a:t>n=12918</a:t>
                      </a:r>
                      <a:endParaRPr lang="hr-HR" sz="1800" b="1" dirty="0">
                        <a:solidFill>
                          <a:srgbClr val="008000"/>
                        </a:solidFill>
                        <a:latin typeface="Arial Black" panose="020B0A040201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305950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4DA6BDD183775D46B00E08492F7ABF8C" ma:contentTypeVersion="10" ma:contentTypeDescription="Stvaranje novog dokumenta." ma:contentTypeScope="" ma:versionID="747ef49567cca3d6e38c202b13dfe47f">
  <xsd:schema xmlns:xsd="http://www.w3.org/2001/XMLSchema" xmlns:xs="http://www.w3.org/2001/XMLSchema" xmlns:p="http://schemas.microsoft.com/office/2006/metadata/properties" xmlns:ns3="e2cbefb3-1363-420c-9b56-2e28eb8952d7" targetNamespace="http://schemas.microsoft.com/office/2006/metadata/properties" ma:root="true" ma:fieldsID="5015d81ef511bede47edd06ef9eb7817" ns3:_="">
    <xsd:import namespace="e2cbefb3-1363-420c-9b56-2e28eb8952d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AutoKeyPoints" minOccurs="0"/>
                <xsd:element ref="ns3:MediaServiceKeyPoint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cbefb3-1363-420c-9b56-2e28eb8952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64E99AE-3ACA-48D6-8886-F685ADBFAF91}">
  <ds:schemaRefs>
    <ds:schemaRef ds:uri="http://schemas.microsoft.com/sharepoint/v3/contenttype/forms"/>
  </ds:schemaRefs>
</ds:datastoreItem>
</file>

<file path=customXml/itemProps2.xml><?xml version="1.0" encoding="utf-8"?>
<ds:datastoreItem xmlns:ds="http://schemas.openxmlformats.org/officeDocument/2006/customXml" ds:itemID="{41F5904C-85AA-4233-9544-7A355C6347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cbefb3-1363-420c-9b56-2e28eb8952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2055620-A35A-4080-9084-337E5FD61876}">
  <ds:schemaRefs>
    <ds:schemaRef ds:uri="http://purl.org/dc/term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e2cbefb3-1363-420c-9b56-2e28eb8952d7"/>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Globe</Template>
  <TotalTime>9451</TotalTime>
  <Words>7735</Words>
  <Application>Microsoft Office PowerPoint</Application>
  <PresentationFormat>On-screen Show (4:3)</PresentationFormat>
  <Paragraphs>2408</Paragraphs>
  <Slides>56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56</vt:i4>
      </vt:variant>
    </vt:vector>
  </HeadingPairs>
  <TitlesOfParts>
    <vt:vector size="66" baseType="lpstr">
      <vt:lpstr>Arial</vt:lpstr>
      <vt:lpstr>Arial Black</vt:lpstr>
      <vt:lpstr>ArialMT-Identity-H</vt:lpstr>
      <vt:lpstr>Calibri</vt:lpstr>
      <vt:lpstr>Lucida Sans Unicode</vt:lpstr>
      <vt:lpstr>Times New Roman</vt:lpstr>
      <vt:lpstr>Verdana</vt:lpstr>
      <vt:lpstr>Wingdings 2</vt:lpstr>
      <vt:lpstr>Wingdings 3</vt:lpstr>
      <vt:lpstr>Concourse</vt:lpstr>
      <vt:lpstr>                     IZVJEŠĆE O PROVEDENOM POSTUPKU STUDENTSKOG VREDNOVANJA NASTAVNOG RADA  U LJETNOM SEMESTRU 2020./2021.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Primjeri primjedbi studenata</vt:lpstr>
      <vt:lpstr>Primjeri pohvala studenata</vt:lpstr>
      <vt:lpstr>Upitnici na engleskom jeziku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Primjeri primjedbi studenata</vt:lpstr>
      <vt:lpstr>Primjeri pohvala studenata</vt:lpstr>
      <vt:lpstr>PRIJEDLOG MJERA</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IZVJEŠTAJ O PROVEDENOJ ANKETI U ZIMSKOM SEMESTRU 2020-2021</dc:title>
  <dc:creator>Ivan Marin-Centar za unaprjeđenje kvalitete</dc:creator>
  <cp:lastModifiedBy>Joško Božić</cp:lastModifiedBy>
  <cp:revision>1394</cp:revision>
  <dcterms:created xsi:type="dcterms:W3CDTF">2010-04-18T16:25:53Z</dcterms:created>
  <dcterms:modified xsi:type="dcterms:W3CDTF">2021-10-18T09:09:52Z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0x0101004DA6BDD183775D46B00E08492F7ABF8C</vt:lpwstr>
  </property>
</Properties>
</file>